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sldIdLst>
    <p:sldId id="256" r:id="rId2"/>
    <p:sldId id="295" r:id="rId3"/>
    <p:sldId id="257" r:id="rId4"/>
    <p:sldId id="315" r:id="rId5"/>
    <p:sldId id="258" r:id="rId6"/>
    <p:sldId id="313" r:id="rId7"/>
    <p:sldId id="309" r:id="rId8"/>
    <p:sldId id="259" r:id="rId9"/>
    <p:sldId id="310" r:id="rId10"/>
    <p:sldId id="314" r:id="rId11"/>
    <p:sldId id="260" r:id="rId12"/>
    <p:sldId id="311" r:id="rId13"/>
    <p:sldId id="312" r:id="rId14"/>
    <p:sldId id="269" r:id="rId15"/>
    <p:sldId id="291" r:id="rId16"/>
    <p:sldId id="292" r:id="rId17"/>
    <p:sldId id="293" r:id="rId18"/>
    <p:sldId id="296" r:id="rId19"/>
    <p:sldId id="297" r:id="rId20"/>
    <p:sldId id="298" r:id="rId21"/>
    <p:sldId id="299" r:id="rId22"/>
    <p:sldId id="301" r:id="rId23"/>
    <p:sldId id="302" r:id="rId24"/>
    <p:sldId id="307" r:id="rId25"/>
    <p:sldId id="306" r:id="rId26"/>
    <p:sldId id="305" r:id="rId27"/>
    <p:sldId id="303" r:id="rId28"/>
    <p:sldId id="290" r:id="rId29"/>
    <p:sldId id="300" r:id="rId30"/>
    <p:sldId id="308" r:id="rId31"/>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1pPr>
    <a:lvl2pPr marL="0" marR="0" indent="2286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2pPr>
    <a:lvl3pPr marL="0" marR="0" indent="4572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3pPr>
    <a:lvl4pPr marL="0" marR="0" indent="6858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4pPr>
    <a:lvl5pPr marL="0" marR="0" indent="9144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5pPr>
    <a:lvl6pPr marL="0" marR="0" indent="11430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6pPr>
    <a:lvl7pPr marL="0" marR="0" indent="13716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7pPr>
    <a:lvl8pPr marL="0" marR="0" indent="16002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8pPr>
    <a:lvl9pPr marL="0" marR="0" indent="182880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89847F"/>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5">
              <a:hueOff val="-375889"/>
              <a:satOff val="-9195"/>
              <a:lumOff val="-14901"/>
            </a:schemeClr>
          </a:solidFill>
        </a:fill>
      </a:tcStyle>
    </a:firstRow>
  </a:tblStyle>
  <a:tblStyle styleId="{C7B018BB-80A7-4F77-B60F-C8B233D01FF8}" styleName="">
    <a:tblBg/>
    <a:wholeTbl>
      <a:tcTxStyle b="off" i="off">
        <a:font>
          <a:latin typeface="Palatino"/>
          <a:ea typeface="Palatino"/>
          <a:cs typeface="Palatino"/>
        </a:font>
        <a:srgbClr val="414141"/>
      </a:tcTxStyle>
      <a:tcStyle>
        <a:tcBdr>
          <a:left>
            <a:ln w="25400" cap="rnd">
              <a:solidFill>
                <a:srgbClr val="C9C3BA"/>
              </a:solidFill>
              <a:custDash>
                <a:ds d="100000" sp="200000"/>
              </a:custDash>
              <a:miter lim="400000"/>
            </a:ln>
          </a:left>
          <a:right>
            <a:ln w="25400" cap="rnd">
              <a:solidFill>
                <a:srgbClr val="C9C3BA"/>
              </a:solidFill>
              <a:custDash>
                <a:ds d="100000" sp="200000"/>
              </a:custDash>
              <a:miter lim="400000"/>
            </a:ln>
          </a:right>
          <a:top>
            <a:ln w="25400" cap="rnd">
              <a:solidFill>
                <a:srgbClr val="C9C3BA"/>
              </a:solidFill>
              <a:custDash>
                <a:ds d="100000" sp="200000"/>
              </a:custDash>
              <a:miter lim="400000"/>
            </a:ln>
          </a:top>
          <a:bottom>
            <a:ln w="25400" cap="rnd">
              <a:solidFill>
                <a:srgbClr val="C9C3BA"/>
              </a:solidFill>
              <a:custDash>
                <a:ds d="100000" sp="200000"/>
              </a:custDash>
              <a:miter lim="400000"/>
            </a:ln>
          </a:bottom>
          <a:insideH>
            <a:ln w="25400" cap="rnd">
              <a:solidFill>
                <a:srgbClr val="C9C3BA"/>
              </a:solidFill>
              <a:custDash>
                <a:ds d="100000" sp="200000"/>
              </a:custDash>
              <a:miter lim="400000"/>
            </a:ln>
          </a:insideH>
          <a:insideV>
            <a:ln w="25400" cap="rnd">
              <a:solidFill>
                <a:srgbClr val="C9C3BA"/>
              </a:solidFill>
              <a:custDash>
                <a:ds d="100000" sp="200000"/>
              </a:custDash>
              <a:miter lim="400000"/>
            </a:ln>
          </a:insideV>
        </a:tcBdr>
        <a:fill>
          <a:noFill/>
        </a:fill>
      </a:tcStyle>
    </a:wholeTbl>
    <a:band2H>
      <a:tcTxStyle/>
      <a:tcStyle>
        <a:tcBdr/>
        <a:fill>
          <a:solidFill>
            <a:srgbClr val="C9C3BA">
              <a:alpha val="75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solidFill>
                <a:srgbClr val="FFFFFF">
                  <a:alpha val="50000"/>
                </a:srgbClr>
              </a:solidFill>
              <a:prstDash val="solid"/>
              <a:miter lim="400000"/>
            </a:ln>
          </a:insideV>
        </a:tcBdr>
        <a:fill>
          <a:no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FFFFFF">
                  <a:alpha val="50000"/>
                </a:srgbClr>
              </a:solidFill>
              <a:prstDash val="solid"/>
              <a:miter lim="400000"/>
            </a:ln>
          </a:insideH>
          <a:insideV>
            <a:ln w="12700" cap="flat">
              <a:noFill/>
              <a:miter lim="400000"/>
            </a:ln>
          </a:insideV>
        </a:tcBdr>
        <a:fill>
          <a:noFill/>
        </a:fill>
      </a:tcStyle>
    </a:firstRow>
  </a:tblStyle>
  <a:tblStyle styleId="{EEE7283C-3CF3-47DC-8721-378D4A62B228}"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noFill/>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39D60"/>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525252"/>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chemeClr val="accent3">
              <a:hueOff val="708446"/>
              <a:satOff val="-4821"/>
              <a:lumOff val="-14251"/>
            </a:schemeClr>
          </a:solidFill>
        </a:fill>
      </a:tcStyle>
    </a:firstRow>
  </a:tblStyle>
  <a:tblStyle styleId="{CF821DB8-F4EB-4A41-A1BA-3FCAFE7338EE}" styleName="">
    <a:tblBg/>
    <a:wholeTbl>
      <a:tcTxStyle b="off" i="off">
        <a:font>
          <a:latin typeface="Palatino"/>
          <a:ea typeface="Palatino"/>
          <a:cs typeface="Palatino"/>
        </a:font>
        <a:srgbClr val="414141"/>
      </a:tcTxStyle>
      <a:tcStyle>
        <a:tcBdr>
          <a:left>
            <a:ln w="12700" cap="flat">
              <a:solidFill>
                <a:schemeClr val="accent1">
                  <a:hueOff val="-113918"/>
                  <a:satOff val="19024"/>
                  <a:lumOff val="19749"/>
                </a:schemeClr>
              </a:solidFill>
              <a:prstDash val="solid"/>
              <a:miter lim="400000"/>
            </a:ln>
          </a:left>
          <a:right>
            <a:ln w="12700" cap="flat">
              <a:solidFill>
                <a:schemeClr val="accent1">
                  <a:hueOff val="-113918"/>
                  <a:satOff val="19024"/>
                  <a:lumOff val="19749"/>
                </a:schemeClr>
              </a:solidFill>
              <a:prstDash val="solid"/>
              <a:miter lim="400000"/>
            </a:ln>
          </a:right>
          <a:top>
            <a:ln w="12700" cap="flat">
              <a:solidFill>
                <a:schemeClr val="accent1">
                  <a:hueOff val="-113918"/>
                  <a:satOff val="19024"/>
                  <a:lumOff val="19749"/>
                </a:schemeClr>
              </a:solidFill>
              <a:prstDash val="solid"/>
              <a:miter lim="400000"/>
            </a:ln>
          </a:top>
          <a:bottom>
            <a:ln w="12700" cap="flat">
              <a:solidFill>
                <a:schemeClr val="accent1">
                  <a:hueOff val="-113918"/>
                  <a:satOff val="19024"/>
                  <a:lumOff val="19749"/>
                </a:schemeClr>
              </a:solidFill>
              <a:prstDash val="solid"/>
              <a:miter lim="400000"/>
            </a:ln>
          </a:bottom>
          <a:insideH>
            <a:ln w="12700" cap="flat">
              <a:solidFill>
                <a:schemeClr val="accent1">
                  <a:hueOff val="-113918"/>
                  <a:satOff val="19024"/>
                  <a:lumOff val="19749"/>
                </a:schemeClr>
              </a:solidFill>
              <a:prstDash val="solid"/>
              <a:miter lim="400000"/>
            </a:ln>
          </a:insideH>
          <a:insideV>
            <a:ln w="12700" cap="flat">
              <a:solidFill>
                <a:schemeClr val="accent1">
                  <a:hueOff val="-113918"/>
                  <a:satOff val="19024"/>
                  <a:lumOff val="19749"/>
                </a:schemeClr>
              </a:solidFill>
              <a:prstDash val="solid"/>
              <a:miter lim="400000"/>
            </a:ln>
          </a:insideV>
        </a:tcBdr>
        <a:fill>
          <a:noFill/>
        </a:fill>
      </a:tcStyle>
    </a:wholeTbl>
    <a:band2H>
      <a:tcTxStyle/>
      <a:tcStyle>
        <a:tcBdr/>
        <a:fill>
          <a:solidFill>
            <a:schemeClr val="accent1">
              <a:hueOff val="-113918"/>
              <a:satOff val="19024"/>
              <a:lumOff val="19749"/>
              <a:alpha val="35000"/>
            </a:scheme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38AAF"/>
          </a:solidFill>
        </a:fill>
      </a:tcStyle>
    </a:firstCol>
    <a:la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6"/>
              <a:satOff val="13972"/>
              <a:lumOff val="-24493"/>
            </a:schemeClr>
          </a:solid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chemeClr val="accent1">
                  <a:hueOff val="-113918"/>
                  <a:satOff val="19024"/>
                  <a:lumOff val="19749"/>
                </a:schemeClr>
              </a:solidFill>
              <a:prstDash val="solid"/>
              <a:miter lim="400000"/>
            </a:ln>
          </a:insideH>
          <a:insideV>
            <a:ln w="12700" cap="flat">
              <a:noFill/>
              <a:miter lim="400000"/>
            </a:ln>
          </a:insideV>
        </a:tcBdr>
        <a:fill>
          <a:solidFill>
            <a:schemeClr val="accent1">
              <a:hueOff val="369194"/>
              <a:satOff val="6343"/>
              <a:lumOff val="-13963"/>
            </a:schemeClr>
          </a:solidFill>
        </a:fill>
      </a:tcStyle>
    </a:firstRow>
  </a:tblStyle>
  <a:tblStyle styleId="{33BA23B1-9221-436E-865A-0063620EA4FD}" styleName="">
    <a:tblBg/>
    <a:wholeTbl>
      <a:tcTxStyle b="off" i="off">
        <a:font>
          <a:latin typeface="Palatino"/>
          <a:ea typeface="Palatino"/>
          <a:cs typeface="Palatino"/>
        </a:font>
        <a:srgbClr val="414141"/>
      </a:tcTxStyle>
      <a:tcStyle>
        <a:tcBdr>
          <a:left>
            <a:ln w="12700" cap="flat">
              <a:solidFill>
                <a:srgbClr val="C9C3BA"/>
              </a:solidFill>
              <a:prstDash val="solid"/>
              <a:miter lim="400000"/>
            </a:ln>
          </a:left>
          <a:right>
            <a:ln w="12700" cap="flat">
              <a:solidFill>
                <a:srgbClr val="C9C3BA"/>
              </a:solidFill>
              <a:prstDash val="solid"/>
              <a:miter lim="400000"/>
            </a:ln>
          </a:right>
          <a:top>
            <a:ln w="12700" cap="flat">
              <a:solidFill>
                <a:srgbClr val="C9C3BA"/>
              </a:solidFill>
              <a:prstDash val="solid"/>
              <a:miter lim="400000"/>
            </a:ln>
          </a:top>
          <a:bottom>
            <a:ln w="12700" cap="flat">
              <a:solidFill>
                <a:srgbClr val="C9C3BA"/>
              </a:solidFill>
              <a:prstDash val="solid"/>
              <a:miter lim="400000"/>
            </a:ln>
          </a:bottom>
          <a:insideH>
            <a:ln w="12700" cap="flat">
              <a:solidFill>
                <a:srgbClr val="C9C3BA"/>
              </a:solidFill>
              <a:prstDash val="solid"/>
              <a:miter lim="400000"/>
            </a:ln>
          </a:insideH>
          <a:insideV>
            <a:ln w="12700" cap="flat">
              <a:solidFill>
                <a:srgbClr val="C9C3BA"/>
              </a:solidFill>
              <a:prstDash val="solid"/>
              <a:miter lim="400000"/>
            </a:ln>
          </a:insideV>
        </a:tcBdr>
        <a:fill>
          <a:noFill/>
        </a:fill>
      </a:tcStyle>
    </a:wholeTbl>
    <a:band2H>
      <a:tcTxStyle/>
      <a:tcStyle>
        <a:tcBdr/>
        <a:fill>
          <a:solidFill>
            <a:srgbClr val="C9C3BA">
              <a:alpha val="50000"/>
            </a:srgbClr>
          </a:solidFill>
        </a:fill>
      </a:tcStyle>
    </a:band2H>
    <a:firstCol>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6635F"/>
          </a:solid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solidFill>
                <a:srgbClr val="C9C3BA"/>
              </a:solidFill>
              <a:prstDash val="solid"/>
              <a:miter lim="400000"/>
            </a:ln>
          </a:insideH>
          <a:insideV>
            <a:ln w="12700" cap="flat">
              <a:noFill/>
              <a:miter lim="400000"/>
            </a:ln>
          </a:insideV>
        </a:tcBdr>
        <a:fill>
          <a:solidFill>
            <a:srgbClr val="89847F"/>
          </a:solidFill>
        </a:fill>
      </a:tcStyle>
    </a:firstRow>
  </a:tblStyle>
  <a:tblStyle styleId="{2708684C-4D16-4618-839F-0558EEFCDFE6}" styleName="">
    <a:tblBg/>
    <a:wholeTbl>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wholeTbl>
    <a:band2H>
      <a:tcTxStyle/>
      <a:tcStyle>
        <a:tcBdr/>
        <a:fill>
          <a:solidFill>
            <a:srgbClr val="C9C3BA">
              <a:alpha val="35000"/>
            </a:srgbClr>
          </a:solidFill>
        </a:fill>
      </a:tcStyle>
    </a:band2H>
    <a:firstCol>
      <a:tcTxStyle b="off" i="off">
        <a:font>
          <a:latin typeface="Palatino"/>
          <a:ea typeface="Palatino"/>
          <a:cs typeface="Palatino"/>
        </a:font>
        <a:srgbClr val="414141"/>
      </a:tcTxStyle>
      <a:tcStyle>
        <a:tcBdr>
          <a:left>
            <a:ln w="12700" cap="flat">
              <a:noFill/>
              <a:miter lim="400000"/>
            </a:ln>
          </a:left>
          <a:right>
            <a:ln w="25400" cap="flat">
              <a:solidFill>
                <a:srgbClr val="000000"/>
              </a:solidFill>
              <a:prstDash val="solid"/>
              <a:miter lim="400000"/>
            </a:ln>
          </a:right>
          <a:top>
            <a:ln w="12700" cap="flat">
              <a:solidFill>
                <a:srgbClr val="89847F"/>
              </a:solidFill>
              <a:custDash>
                <a:ds d="200000" sp="200000"/>
              </a:custDash>
              <a:miter lim="400000"/>
            </a:ln>
          </a:top>
          <a:bottom>
            <a:ln w="12700" cap="flat">
              <a:solidFill>
                <a:srgbClr val="89847F"/>
              </a:solidFill>
              <a:custDash>
                <a:ds d="200000" sp="200000"/>
              </a:custDash>
              <a:miter lim="400000"/>
            </a:ln>
          </a:bottom>
          <a:insideH>
            <a:ln w="12700" cap="flat">
              <a:solidFill>
                <a:srgbClr val="89847F"/>
              </a:solidFill>
              <a:custDash>
                <a:ds d="200000" sp="200000"/>
              </a:custDash>
              <a:miter lim="400000"/>
            </a:ln>
          </a:insideH>
          <a:insideV>
            <a:ln w="12700" cap="flat">
              <a:noFill/>
              <a:miter lim="400000"/>
            </a:ln>
          </a:insideV>
        </a:tcBdr>
        <a:fill>
          <a:noFill/>
        </a:fill>
      </a:tcStyle>
    </a:firstCol>
    <a:la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noFill/>
              <a:miter lim="400000"/>
            </a:ln>
          </a:bottom>
          <a:insideH>
            <a:ln w="12700" cap="flat">
              <a:solidFill>
                <a:srgbClr val="89847F"/>
              </a:solidFill>
              <a:prstDash val="solid"/>
              <a:miter lim="400000"/>
            </a:ln>
          </a:insideH>
          <a:insideV>
            <a:ln w="12700" cap="flat">
              <a:noFill/>
              <a:miter lim="400000"/>
            </a:ln>
          </a:insideV>
        </a:tcBdr>
        <a:fill>
          <a:noFill/>
        </a:fill>
      </a:tcStyle>
    </a:lastRow>
    <a:firstRow>
      <a:tcTxStyle b="off" i="off">
        <a:font>
          <a:latin typeface="Palatino"/>
          <a:ea typeface="Palatino"/>
          <a:cs typeface="Palatino"/>
        </a:font>
        <a:srgbClr val="414141"/>
      </a:tcTxStyle>
      <a:tcStyle>
        <a:tcBdr>
          <a:left>
            <a:ln w="12700" cap="flat">
              <a:noFill/>
              <a:miter lim="400000"/>
            </a:ln>
          </a:left>
          <a:right>
            <a:ln w="12700" cap="flat">
              <a:noFill/>
              <a:miter lim="400000"/>
            </a:ln>
          </a:right>
          <a:top>
            <a:ln w="12700" cap="flat">
              <a:noFill/>
              <a:miter lim="400000"/>
            </a:ln>
          </a:top>
          <a:bottom>
            <a:ln w="25400" cap="flat">
              <a:solidFill>
                <a:srgbClr val="000000"/>
              </a:solidFill>
              <a:prstDash val="solid"/>
              <a:miter lim="400000"/>
            </a:ln>
          </a:bottom>
          <a:insideH>
            <a:ln w="12700" cap="flat">
              <a:solidFill>
                <a:srgbClr val="89847F"/>
              </a:solidFill>
              <a:prstDash val="solid"/>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46" d="100"/>
          <a:sy n="46" d="100"/>
        </p:scale>
        <p:origin x="-1518" y="-168"/>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0" name="Shape 130"/>
          <p:cNvSpPr>
            <a:spLocks noGrp="1" noRot="1" noChangeAspect="1"/>
          </p:cNvSpPr>
          <p:nvPr>
            <p:ph type="sldImg"/>
          </p:nvPr>
        </p:nvSpPr>
        <p:spPr>
          <a:xfrm>
            <a:off x="1143000" y="685800"/>
            <a:ext cx="4572000" cy="3429000"/>
          </a:xfrm>
          <a:prstGeom prst="rect">
            <a:avLst/>
          </a:prstGeom>
        </p:spPr>
        <p:txBody>
          <a:bodyPr/>
          <a:lstStyle/>
          <a:p>
            <a:endParaRPr/>
          </a:p>
        </p:txBody>
      </p:sp>
      <p:sp>
        <p:nvSpPr>
          <p:cNvPr id="131" name="Shape 13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211909843"/>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6" name="Line"/>
          <p:cNvSpPr/>
          <p:nvPr/>
        </p:nvSpPr>
        <p:spPr>
          <a:xfrm flipV="1">
            <a:off x="7994302" y="7053555"/>
            <a:ext cx="1" cy="1642759"/>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27" name="Line"/>
          <p:cNvSpPr/>
          <p:nvPr/>
        </p:nvSpPr>
        <p:spPr>
          <a:xfrm>
            <a:off x="508000" y="9131300"/>
            <a:ext cx="11999453"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28" name="Line"/>
          <p:cNvSpPr/>
          <p:nvPr/>
        </p:nvSpPr>
        <p:spPr>
          <a:xfrm>
            <a:off x="508000" y="6629400"/>
            <a:ext cx="12000019"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29" name="Line"/>
          <p:cNvSpPr/>
          <p:nvPr/>
        </p:nvSpPr>
        <p:spPr>
          <a:xfrm flipV="1">
            <a:off x="7994302" y="7053555"/>
            <a:ext cx="1" cy="1642759"/>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30" name="Lorem Ipsum Dolor"/>
          <p:cNvSpPr txBox="1">
            <a:spLocks noGrp="1"/>
          </p:cNvSpPr>
          <p:nvPr>
            <p:ph type="body" sz="quarter" idx="13"/>
          </p:nvPr>
        </p:nvSpPr>
        <p:spPr>
          <a:xfrm>
            <a:off x="508000" y="6096000"/>
            <a:ext cx="7200900" cy="508000"/>
          </a:xfrm>
          <a:prstGeom prst="rect">
            <a:avLst/>
          </a:prstGeom>
        </p:spPr>
        <p:txBody>
          <a:bodyPr>
            <a:spAutoFit/>
          </a:bodyPr>
          <a:lstStyle>
            <a:lvl1pPr marL="0" indent="0">
              <a:lnSpc>
                <a:spcPct val="110000"/>
              </a:lnSpc>
              <a:spcBef>
                <a:spcPts val="0"/>
              </a:spcBef>
              <a:buClrTx/>
              <a:buSzTx/>
              <a:buFontTx/>
              <a:buNone/>
              <a:defRPr sz="2400" i="1"/>
            </a:lvl1pPr>
          </a:lstStyle>
          <a:p>
            <a:r>
              <a:t>Lorem Ipsum Dolor</a:t>
            </a:r>
          </a:p>
        </p:txBody>
      </p:sp>
      <p:sp>
        <p:nvSpPr>
          <p:cNvPr id="31" name="Image"/>
          <p:cNvSpPr>
            <a:spLocks noGrp="1"/>
          </p:cNvSpPr>
          <p:nvPr>
            <p:ph type="pic" idx="14"/>
          </p:nvPr>
        </p:nvSpPr>
        <p:spPr>
          <a:xfrm>
            <a:off x="596900" y="633461"/>
            <a:ext cx="11811000" cy="5207001"/>
          </a:xfrm>
          <a:prstGeom prst="rect">
            <a:avLst/>
          </a:prstGeom>
          <a:ln w="9525">
            <a:round/>
          </a:ln>
        </p:spPr>
        <p:txBody>
          <a:bodyPr lIns="91439" tIns="45719" rIns="91439" bIns="45719" anchor="t">
            <a:noAutofit/>
          </a:bodyPr>
          <a:lstStyle/>
          <a:p>
            <a:endParaRPr/>
          </a:p>
        </p:txBody>
      </p:sp>
      <p:sp>
        <p:nvSpPr>
          <p:cNvPr id="32" name="Title Text"/>
          <p:cNvSpPr txBox="1">
            <a:spLocks noGrp="1"/>
          </p:cNvSpPr>
          <p:nvPr>
            <p:ph type="title"/>
          </p:nvPr>
        </p:nvSpPr>
        <p:spPr>
          <a:xfrm>
            <a:off x="508000" y="6680200"/>
            <a:ext cx="7200900" cy="2413000"/>
          </a:xfrm>
          <a:prstGeom prst="rect">
            <a:avLst/>
          </a:prstGeom>
        </p:spPr>
        <p:txBody>
          <a:bodyPr/>
          <a:lstStyle>
            <a:lvl1pPr algn="l"/>
          </a:lstStyle>
          <a:p>
            <a:r>
              <a:t>Title Text</a:t>
            </a:r>
          </a:p>
        </p:txBody>
      </p:sp>
      <p:sp>
        <p:nvSpPr>
          <p:cNvPr id="33" name="Body Level One…"/>
          <p:cNvSpPr txBox="1">
            <a:spLocks noGrp="1"/>
          </p:cNvSpPr>
          <p:nvPr>
            <p:ph type="body" sz="quarter" idx="1"/>
          </p:nvPr>
        </p:nvSpPr>
        <p:spPr>
          <a:xfrm>
            <a:off x="8280400" y="6680200"/>
            <a:ext cx="4241800" cy="2413000"/>
          </a:xfrm>
          <a:prstGeom prst="rect">
            <a:avLst/>
          </a:prstGeom>
        </p:spPr>
        <p:txBody>
          <a:bodyPr/>
          <a:lstStyle>
            <a:lvl1pPr marL="0" indent="0">
              <a:spcBef>
                <a:spcPts val="0"/>
              </a:spcBef>
              <a:buClrTx/>
              <a:buSzTx/>
              <a:buFontTx/>
              <a:buNone/>
              <a:defRPr sz="2400"/>
            </a:lvl1pPr>
            <a:lvl2pPr marL="0" indent="228600">
              <a:spcBef>
                <a:spcPts val="0"/>
              </a:spcBef>
              <a:buClrTx/>
              <a:buSzTx/>
              <a:buFontTx/>
              <a:buNone/>
              <a:defRPr sz="2400"/>
            </a:lvl2pPr>
            <a:lvl3pPr marL="0" indent="457200">
              <a:spcBef>
                <a:spcPts val="0"/>
              </a:spcBef>
              <a:buClrTx/>
              <a:buSzTx/>
              <a:buFontTx/>
              <a:buNone/>
              <a:defRPr sz="2400"/>
            </a:lvl3pPr>
            <a:lvl4pPr marL="0" indent="685800">
              <a:spcBef>
                <a:spcPts val="0"/>
              </a:spcBef>
              <a:buClrTx/>
              <a:buSzTx/>
              <a:buFontTx/>
              <a:buNone/>
              <a:defRPr sz="2400"/>
            </a:lvl4pPr>
            <a:lvl5pPr marL="0" indent="914400">
              <a:spcBef>
                <a:spcPts val="0"/>
              </a:spcBef>
              <a:buClrTx/>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41" name="Title Text"/>
          <p:cNvSpPr txBox="1">
            <a:spLocks noGrp="1"/>
          </p:cNvSpPr>
          <p:nvPr>
            <p:ph type="title"/>
          </p:nvPr>
        </p:nvSpPr>
        <p:spPr>
          <a:xfrm>
            <a:off x="508000" y="3670300"/>
            <a:ext cx="11988800" cy="2413000"/>
          </a:xfrm>
          <a:prstGeom prst="rect">
            <a:avLst/>
          </a:prstGeom>
        </p:spPr>
        <p:txBody>
          <a:bodyPr/>
          <a:lstStyle/>
          <a:p>
            <a:r>
              <a:t>Title Text</a:t>
            </a:r>
          </a:p>
        </p:txBody>
      </p:sp>
      <p:sp>
        <p:nvSpPr>
          <p:cNvPr id="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49" name="Line"/>
          <p:cNvSpPr/>
          <p:nvPr/>
        </p:nvSpPr>
        <p:spPr>
          <a:xfrm>
            <a:off x="508000" y="4876800"/>
            <a:ext cx="5676374"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50" name="Line"/>
          <p:cNvSpPr/>
          <p:nvPr/>
        </p:nvSpPr>
        <p:spPr>
          <a:xfrm>
            <a:off x="508000" y="2768600"/>
            <a:ext cx="5676316"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51" name="Lorem Ipsum Dolor"/>
          <p:cNvSpPr txBox="1">
            <a:spLocks noGrp="1"/>
          </p:cNvSpPr>
          <p:nvPr>
            <p:ph type="body" sz="quarter" idx="13"/>
          </p:nvPr>
        </p:nvSpPr>
        <p:spPr>
          <a:xfrm>
            <a:off x="508000" y="2171700"/>
            <a:ext cx="5676900" cy="508000"/>
          </a:xfrm>
          <a:prstGeom prst="rect">
            <a:avLst/>
          </a:prstGeom>
        </p:spPr>
        <p:txBody>
          <a:bodyPr anchor="b">
            <a:spAutoFit/>
          </a:bodyPr>
          <a:lstStyle>
            <a:lvl1pPr marL="0" indent="0">
              <a:lnSpc>
                <a:spcPct val="110000"/>
              </a:lnSpc>
              <a:spcBef>
                <a:spcPts val="0"/>
              </a:spcBef>
              <a:buClrTx/>
              <a:buSzTx/>
              <a:buFontTx/>
              <a:buNone/>
              <a:defRPr sz="2400" i="1"/>
            </a:lvl1pPr>
          </a:lstStyle>
          <a:p>
            <a:r>
              <a:t>Lorem Ipsum Dolor</a:t>
            </a:r>
          </a:p>
        </p:txBody>
      </p:sp>
      <p:sp>
        <p:nvSpPr>
          <p:cNvPr id="52" name="Image"/>
          <p:cNvSpPr>
            <a:spLocks noGrp="1"/>
          </p:cNvSpPr>
          <p:nvPr>
            <p:ph type="pic" sz="half" idx="14"/>
          </p:nvPr>
        </p:nvSpPr>
        <p:spPr>
          <a:xfrm>
            <a:off x="6818219" y="647699"/>
            <a:ext cx="5588001" cy="8331201"/>
          </a:xfrm>
          <a:prstGeom prst="rect">
            <a:avLst/>
          </a:prstGeom>
          <a:ln w="9525">
            <a:round/>
          </a:ln>
        </p:spPr>
        <p:txBody>
          <a:bodyPr lIns="91439" tIns="45719" rIns="91439" bIns="45719" anchor="t">
            <a:noAutofit/>
          </a:bodyPr>
          <a:lstStyle/>
          <a:p>
            <a:endParaRPr/>
          </a:p>
        </p:txBody>
      </p:sp>
      <p:sp>
        <p:nvSpPr>
          <p:cNvPr id="53" name="Title Text"/>
          <p:cNvSpPr txBox="1">
            <a:spLocks noGrp="1"/>
          </p:cNvSpPr>
          <p:nvPr>
            <p:ph type="title"/>
          </p:nvPr>
        </p:nvSpPr>
        <p:spPr>
          <a:xfrm>
            <a:off x="508000" y="2806700"/>
            <a:ext cx="5676900" cy="2032000"/>
          </a:xfrm>
          <a:prstGeom prst="rect">
            <a:avLst/>
          </a:prstGeom>
        </p:spPr>
        <p:txBody>
          <a:bodyPr/>
          <a:lstStyle>
            <a:lvl1pPr algn="l">
              <a:defRPr sz="5600"/>
            </a:lvl1pPr>
          </a:lstStyle>
          <a:p>
            <a:r>
              <a:t>Title Text</a:t>
            </a:r>
          </a:p>
        </p:txBody>
      </p:sp>
      <p:sp>
        <p:nvSpPr>
          <p:cNvPr id="54" name="Body Level One…"/>
          <p:cNvSpPr txBox="1">
            <a:spLocks noGrp="1"/>
          </p:cNvSpPr>
          <p:nvPr>
            <p:ph type="body" sz="quarter" idx="1"/>
          </p:nvPr>
        </p:nvSpPr>
        <p:spPr>
          <a:xfrm>
            <a:off x="508000" y="5029200"/>
            <a:ext cx="5676900" cy="4013200"/>
          </a:xfrm>
          <a:prstGeom prst="rect">
            <a:avLst/>
          </a:prstGeom>
        </p:spPr>
        <p:txBody>
          <a:bodyPr anchor="t"/>
          <a:lstStyle>
            <a:lvl1pPr marL="0" indent="0">
              <a:spcBef>
                <a:spcPts val="0"/>
              </a:spcBef>
              <a:buClrTx/>
              <a:buSzTx/>
              <a:buFontTx/>
              <a:buNone/>
              <a:defRPr sz="2400"/>
            </a:lvl1pPr>
            <a:lvl2pPr marL="0" indent="228600">
              <a:spcBef>
                <a:spcPts val="0"/>
              </a:spcBef>
              <a:buClrTx/>
              <a:buSzTx/>
              <a:buFontTx/>
              <a:buNone/>
              <a:defRPr sz="2400"/>
            </a:lvl2pPr>
            <a:lvl3pPr marL="0" indent="457200">
              <a:spcBef>
                <a:spcPts val="0"/>
              </a:spcBef>
              <a:buClrTx/>
              <a:buSzTx/>
              <a:buFontTx/>
              <a:buNone/>
              <a:defRPr sz="2400"/>
            </a:lvl3pPr>
            <a:lvl4pPr marL="0" indent="685800">
              <a:spcBef>
                <a:spcPts val="0"/>
              </a:spcBef>
              <a:buClrTx/>
              <a:buSzTx/>
              <a:buFontTx/>
              <a:buNone/>
              <a:defRPr sz="2400"/>
            </a:lvl4pPr>
            <a:lvl5pPr marL="0" indent="914400">
              <a:spcBef>
                <a:spcPts val="0"/>
              </a:spcBef>
              <a:buClrTx/>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70" name="Title Text"/>
          <p:cNvSpPr txBox="1">
            <a:spLocks noGrp="1"/>
          </p:cNvSpPr>
          <p:nvPr>
            <p:ph type="title"/>
          </p:nvPr>
        </p:nvSpPr>
        <p:spPr>
          <a:prstGeom prst="rect">
            <a:avLst/>
          </a:prstGeom>
        </p:spPr>
        <p:txBody>
          <a:bodyPr/>
          <a:lstStyle/>
          <a:p>
            <a:r>
              <a:t>Title Text</a:t>
            </a:r>
          </a:p>
        </p:txBody>
      </p:sp>
      <p:sp>
        <p:nvSpPr>
          <p:cNvPr id="71"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89" name="Body Level One…"/>
          <p:cNvSpPr txBox="1">
            <a:spLocks noGrp="1"/>
          </p:cNvSpPr>
          <p:nvPr>
            <p:ph type="body" idx="1"/>
          </p:nvPr>
        </p:nvSpPr>
        <p:spPr>
          <a:xfrm>
            <a:off x="508000" y="1270000"/>
            <a:ext cx="11988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7" name="Image"/>
          <p:cNvSpPr>
            <a:spLocks noGrp="1"/>
          </p:cNvSpPr>
          <p:nvPr>
            <p:ph type="pic" sz="quarter" idx="13"/>
          </p:nvPr>
        </p:nvSpPr>
        <p:spPr>
          <a:xfrm>
            <a:off x="6856319" y="4772799"/>
            <a:ext cx="5499101" cy="4229101"/>
          </a:xfrm>
          <a:prstGeom prst="rect">
            <a:avLst/>
          </a:prstGeom>
          <a:ln w="9525">
            <a:round/>
          </a:ln>
        </p:spPr>
        <p:txBody>
          <a:bodyPr lIns="91439" tIns="45719" rIns="91439" bIns="45719" anchor="t">
            <a:noAutofit/>
          </a:bodyPr>
          <a:lstStyle/>
          <a:p>
            <a:endParaRPr/>
          </a:p>
        </p:txBody>
      </p:sp>
      <p:sp>
        <p:nvSpPr>
          <p:cNvPr id="98" name="Image"/>
          <p:cNvSpPr>
            <a:spLocks noGrp="1"/>
          </p:cNvSpPr>
          <p:nvPr>
            <p:ph type="pic" sz="quarter" idx="14"/>
          </p:nvPr>
        </p:nvSpPr>
        <p:spPr>
          <a:xfrm>
            <a:off x="6860562" y="609600"/>
            <a:ext cx="5499101" cy="3530600"/>
          </a:xfrm>
          <a:prstGeom prst="rect">
            <a:avLst/>
          </a:prstGeom>
          <a:ln w="9525">
            <a:round/>
          </a:ln>
        </p:spPr>
        <p:txBody>
          <a:bodyPr lIns="91439" tIns="45719" rIns="91439" bIns="45719" anchor="t">
            <a:noAutofit/>
          </a:bodyPr>
          <a:lstStyle/>
          <a:p>
            <a:endParaRPr/>
          </a:p>
        </p:txBody>
      </p:sp>
      <p:sp>
        <p:nvSpPr>
          <p:cNvPr id="99" name="Image"/>
          <p:cNvSpPr>
            <a:spLocks noGrp="1"/>
          </p:cNvSpPr>
          <p:nvPr>
            <p:ph type="pic" sz="half" idx="15"/>
          </p:nvPr>
        </p:nvSpPr>
        <p:spPr>
          <a:xfrm>
            <a:off x="557119" y="609599"/>
            <a:ext cx="5588001" cy="8394701"/>
          </a:xfrm>
          <a:prstGeom prst="rect">
            <a:avLst/>
          </a:prstGeom>
          <a:ln w="9525">
            <a:round/>
          </a:ln>
        </p:spPr>
        <p:txBody>
          <a:bodyPr lIns="91439" tIns="45719" rIns="91439" bIns="45719" anchor="t">
            <a:noAutofit/>
          </a:bodyPr>
          <a:lstStyle/>
          <a:p>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07" name="–Johnny Appleseed"/>
          <p:cNvSpPr txBox="1">
            <a:spLocks noGrp="1"/>
          </p:cNvSpPr>
          <p:nvPr>
            <p:ph type="body" sz="quarter" idx="13"/>
          </p:nvPr>
        </p:nvSpPr>
        <p:spPr>
          <a:xfrm>
            <a:off x="533400" y="5969000"/>
            <a:ext cx="11938000" cy="609600"/>
          </a:xfrm>
          <a:prstGeom prst="rect">
            <a:avLst/>
          </a:prstGeom>
        </p:spPr>
        <p:txBody>
          <a:bodyPr anchor="t">
            <a:spAutoFit/>
          </a:bodyPr>
          <a:lstStyle>
            <a:lvl1pPr marL="0" indent="0" algn="ctr">
              <a:spcBef>
                <a:spcPts val="1200"/>
              </a:spcBef>
              <a:buClrTx/>
              <a:buSzTx/>
              <a:buFontTx/>
              <a:buNone/>
              <a:defRPr sz="3000" i="1"/>
            </a:lvl1pPr>
          </a:lstStyle>
          <a:p>
            <a:r>
              <a:t>–Johnny Appleseed</a:t>
            </a:r>
          </a:p>
        </p:txBody>
      </p:sp>
      <p:sp>
        <p:nvSpPr>
          <p:cNvPr id="108" name="“Type a quote here.”"/>
          <p:cNvSpPr txBox="1">
            <a:spLocks noGrp="1"/>
          </p:cNvSpPr>
          <p:nvPr>
            <p:ph type="body" sz="quarter" idx="14"/>
          </p:nvPr>
        </p:nvSpPr>
        <p:spPr>
          <a:xfrm>
            <a:off x="1270000" y="4254500"/>
            <a:ext cx="10464800" cy="711200"/>
          </a:xfrm>
          <a:prstGeom prst="rect">
            <a:avLst/>
          </a:prstGeom>
        </p:spPr>
        <p:txBody>
          <a:bodyPr>
            <a:spAutoFit/>
          </a:bodyPr>
          <a:lstStyle>
            <a:lvl1pPr marL="0" indent="0" algn="ctr">
              <a:spcBef>
                <a:spcPts val="0"/>
              </a:spcBef>
              <a:buClrTx/>
              <a:buSzTx/>
              <a:buFontTx/>
              <a:buNone/>
            </a:lvl1pPr>
          </a:lstStyle>
          <a:p>
            <a:r>
              <a:t>“Type a quote here.” </a:t>
            </a:r>
          </a:p>
        </p:txBody>
      </p:sp>
      <p:sp>
        <p:nvSpPr>
          <p:cNvPr id="10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6"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1"/>
          <a:srcRect/>
          <a:stretch>
            <a:fillRect/>
          </a:stretch>
        </a:blipFill>
        <a:effectLst/>
      </p:bgPr>
    </p:bg>
    <p:spTree>
      <p:nvGrpSpPr>
        <p:cNvPr id="1" name=""/>
        <p:cNvGrpSpPr/>
        <p:nvPr/>
      </p:nvGrpSpPr>
      <p:grpSpPr>
        <a:xfrm>
          <a:off x="0" y="0"/>
          <a:ext cx="0" cy="0"/>
          <a:chOff x="0" y="0"/>
          <a:chExt cx="0" cy="0"/>
        </a:xfrm>
      </p:grpSpPr>
      <p:sp>
        <p:nvSpPr>
          <p:cNvPr id="2" name="Line"/>
          <p:cNvSpPr/>
          <p:nvPr/>
        </p:nvSpPr>
        <p:spPr>
          <a:xfrm>
            <a:off x="508000" y="2171700"/>
            <a:ext cx="1199729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3" name="Line"/>
          <p:cNvSpPr/>
          <p:nvPr/>
        </p:nvSpPr>
        <p:spPr>
          <a:xfrm>
            <a:off x="508000" y="635000"/>
            <a:ext cx="11997292" cy="0"/>
          </a:xfrm>
          <a:prstGeom prst="line">
            <a:avLst/>
          </a:prstGeom>
          <a:ln w="12700">
            <a:solidFill>
              <a:srgbClr val="444444">
                <a:alpha val="30000"/>
              </a:srgbClr>
            </a:solidFill>
            <a:miter lim="400000"/>
          </a:ln>
        </p:spPr>
        <p:txBody>
          <a:bodyPr lIns="50800" tIns="50800" rIns="50800" bIns="50800" anchor="ctr"/>
          <a:lstStyle/>
          <a:p>
            <a:pPr algn="l" defTabSz="457200">
              <a:defRPr sz="1200">
                <a:solidFill>
                  <a:srgbClr val="000000"/>
                </a:solidFill>
                <a:latin typeface="Helvetica"/>
                <a:ea typeface="Helvetica"/>
                <a:cs typeface="Helvetica"/>
                <a:sym typeface="Helvetica"/>
              </a:defRPr>
            </a:pPr>
            <a:endParaRPr/>
          </a:p>
        </p:txBody>
      </p:sp>
      <p:sp>
        <p:nvSpPr>
          <p:cNvPr id="4" name="Title Text"/>
          <p:cNvSpPr txBox="1">
            <a:spLocks noGrp="1"/>
          </p:cNvSpPr>
          <p:nvPr>
            <p:ph type="title"/>
          </p:nvPr>
        </p:nvSpPr>
        <p:spPr>
          <a:xfrm>
            <a:off x="508000" y="800100"/>
            <a:ext cx="11988800" cy="12192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5" name="Body Level One…"/>
          <p:cNvSpPr txBox="1">
            <a:spLocks noGrp="1"/>
          </p:cNvSpPr>
          <p:nvPr>
            <p:ph type="body" idx="1"/>
          </p:nvPr>
        </p:nvSpPr>
        <p:spPr>
          <a:xfrm>
            <a:off x="508000" y="2628900"/>
            <a:ext cx="11988800" cy="609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6324599" y="9258300"/>
            <a:ext cx="342901" cy="406400"/>
          </a:xfrm>
          <a:prstGeom prst="rect">
            <a:avLst/>
          </a:prstGeom>
          <a:ln w="12700">
            <a:miter lim="400000"/>
          </a:ln>
        </p:spPr>
        <p:txBody>
          <a:bodyPr wrap="none" lIns="50800" tIns="50800" rIns="50800" bIns="50800">
            <a:spAutoFit/>
          </a:bodyPr>
          <a:lstStyle>
            <a:lvl1pPr>
              <a:defRPr sz="1800">
                <a:solidFill>
                  <a:srgbClr val="4C4946"/>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6" r:id="rId6"/>
    <p:sldLayoutId id="2147483657" r:id="rId7"/>
    <p:sldLayoutId id="2147483658" r:id="rId8"/>
    <p:sldLayoutId id="2147483659" r:id="rId9"/>
  </p:sldLayoutIdLst>
  <p:transition spd="med"/>
  <p:txStyles>
    <p:titleStyle>
      <a:lvl1pPr marL="0" marR="0" indent="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1pPr>
      <a:lvl2pPr marL="0" marR="0" indent="2286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2pPr>
      <a:lvl3pPr marL="0" marR="0" indent="4572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3pPr>
      <a:lvl4pPr marL="0" marR="0" indent="6858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4pPr>
      <a:lvl5pPr marL="0" marR="0" indent="9144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5pPr>
      <a:lvl6pPr marL="0" marR="0" indent="11430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6pPr>
      <a:lvl7pPr marL="0" marR="0" indent="13716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7pPr>
      <a:lvl8pPr marL="0" marR="0" indent="16002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8pPr>
      <a:lvl9pPr marL="0" marR="0" indent="1828800" algn="ctr" defTabSz="584200" rtl="0" latinLnBrk="0">
        <a:lnSpc>
          <a:spcPct val="90000"/>
        </a:lnSpc>
        <a:spcBef>
          <a:spcPts val="1600"/>
        </a:spcBef>
        <a:spcAft>
          <a:spcPts val="0"/>
        </a:spcAft>
        <a:buClrTx/>
        <a:buSzTx/>
        <a:buFontTx/>
        <a:buNone/>
        <a:tabLst/>
        <a:defRPr sz="7000" b="0" i="0" u="none" strike="noStrike" cap="none" spc="0" baseline="0">
          <a:ln>
            <a:noFill/>
          </a:ln>
          <a:solidFill>
            <a:srgbClr val="D93E2B"/>
          </a:solidFill>
          <a:uFillTx/>
          <a:latin typeface="+mn-lt"/>
          <a:ea typeface="+mn-ea"/>
          <a:cs typeface="+mn-cs"/>
          <a:sym typeface="Bodoni SvtyTwo ITC TT-Book"/>
        </a:defRPr>
      </a:lvl9pPr>
    </p:titleStyle>
    <p:bodyStyle>
      <a:lvl1pPr marL="4699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1pPr>
      <a:lvl2pPr marL="9398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2pPr>
      <a:lvl3pPr marL="14097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3pPr>
      <a:lvl4pPr marL="18796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4pPr>
      <a:lvl5pPr marL="23495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5pPr>
      <a:lvl6pPr marL="28194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6pPr>
      <a:lvl7pPr marL="32893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7pPr>
      <a:lvl8pPr marL="37592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8pPr>
      <a:lvl9pPr marL="4229100" marR="0" indent="-469900" algn="l" defTabSz="584200" rtl="0" latinLnBrk="0">
        <a:lnSpc>
          <a:spcPct val="100000"/>
        </a:lnSpc>
        <a:spcBef>
          <a:spcPts val="2400"/>
        </a:spcBef>
        <a:spcAft>
          <a:spcPts val="0"/>
        </a:spcAft>
        <a:buClr>
          <a:srgbClr val="929292"/>
        </a:buClr>
        <a:buSzPct val="60000"/>
        <a:buFont typeface="Zapf Dingbats"/>
        <a:buChar char="❖"/>
        <a:tabLst/>
        <a:defRPr sz="3600" b="0" i="0" u="none" strike="noStrike" cap="none" spc="0" baseline="0">
          <a:ln>
            <a:noFill/>
          </a:ln>
          <a:solidFill>
            <a:srgbClr val="414141"/>
          </a:solidFill>
          <a:uFillTx/>
          <a:latin typeface="Palatino"/>
          <a:ea typeface="Palatino"/>
          <a:cs typeface="Palatino"/>
          <a:sym typeface="Palatino"/>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hyperlink" Target="http://localhost:8888/files/Desktop/Final%20PP%20Movie%20EDA%20Project/movies_before_preprocessing.html#pp_var_Revenue%20(Millions)" TargetMode="External"/><Relationship Id="rId2" Type="http://schemas.openxmlformats.org/officeDocument/2006/relationships/hyperlink" Target="http://localhost:8888/files/Desktop/Final%20PP%20Movie%20EDA%20Project/movies_before_preprocessing.html#pp_var_Metascore" TargetMode="Externa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Vehicle Loan Digital Marketing…"/>
          <p:cNvSpPr txBox="1">
            <a:spLocks noGrp="1"/>
          </p:cNvSpPr>
          <p:nvPr>
            <p:ph type="subTitle" sz="quarter" idx="4294967295"/>
          </p:nvPr>
        </p:nvSpPr>
        <p:spPr>
          <a:xfrm>
            <a:off x="460375" y="7010400"/>
            <a:ext cx="12544425" cy="2481263"/>
          </a:xfrm>
          <a:prstGeom prst="rect">
            <a:avLst/>
          </a:prstGeom>
        </p:spPr>
        <p:txBody>
          <a:bodyPr>
            <a:normAutofit fontScale="70000" lnSpcReduction="20000"/>
          </a:bodyPr>
          <a:lstStyle/>
          <a:p>
            <a:pPr algn="ctr">
              <a:defRPr sz="3600">
                <a:latin typeface="Arial"/>
                <a:ea typeface="Arial"/>
                <a:cs typeface="Arial"/>
                <a:sym typeface="Arial"/>
              </a:defRPr>
            </a:pPr>
            <a:r>
              <a:rPr lang="en-IN" sz="5700" dirty="0" smtClean="0">
                <a:solidFill>
                  <a:srgbClr val="002060"/>
                </a:solidFill>
              </a:rPr>
              <a:t>Movies Investment </a:t>
            </a:r>
            <a:r>
              <a:rPr sz="5700" dirty="0" smtClean="0">
                <a:solidFill>
                  <a:srgbClr val="002060"/>
                </a:solidFill>
              </a:rPr>
              <a:t>Proposal</a:t>
            </a:r>
            <a:r>
              <a:rPr lang="en-IN" sz="5700" dirty="0" smtClean="0">
                <a:solidFill>
                  <a:srgbClr val="002060"/>
                </a:solidFill>
              </a:rPr>
              <a:t> : 2017 </a:t>
            </a:r>
          </a:p>
          <a:p>
            <a:pPr marL="0" indent="0" algn="ctr">
              <a:buNone/>
              <a:defRPr sz="3600">
                <a:latin typeface="Arial"/>
                <a:ea typeface="Arial"/>
                <a:cs typeface="Arial"/>
                <a:sym typeface="Arial"/>
              </a:defRPr>
            </a:pPr>
            <a:r>
              <a:rPr lang="en-IN" dirty="0" smtClean="0">
                <a:solidFill>
                  <a:srgbClr val="002060"/>
                </a:solidFill>
              </a:rPr>
              <a:t>for “IRA Productions”</a:t>
            </a:r>
            <a:endParaRPr dirty="0">
              <a:solidFill>
                <a:srgbClr val="002060"/>
              </a:solidFill>
            </a:endParaRPr>
          </a:p>
          <a:p>
            <a:pPr algn="ctr">
              <a:defRPr>
                <a:latin typeface="Arial"/>
                <a:ea typeface="Arial"/>
                <a:cs typeface="Arial"/>
                <a:sym typeface="Arial"/>
              </a:defRPr>
            </a:pPr>
            <a:endParaRPr dirty="0"/>
          </a:p>
          <a:p>
            <a:pPr algn="ctr">
              <a:defRPr>
                <a:latin typeface="Arial"/>
                <a:ea typeface="Arial"/>
                <a:cs typeface="Arial"/>
                <a:sym typeface="Arial"/>
              </a:defRPr>
            </a:pPr>
            <a:r>
              <a:rPr dirty="0"/>
              <a:t>by </a:t>
            </a:r>
            <a:r>
              <a:rPr lang="en-US" dirty="0" smtClean="0"/>
              <a:t>Prashant</a:t>
            </a:r>
            <a:endParaRPr dirty="0"/>
          </a:p>
        </p:txBody>
      </p:sp>
      <p:sp>
        <p:nvSpPr>
          <p:cNvPr id="2" name="Rectangle 1"/>
          <p:cNvSpPr>
            <a:spLocks noChangeArrowheads="1"/>
          </p:cNvSpPr>
          <p:nvPr/>
        </p:nvSpPr>
        <p:spPr bwMode="auto">
          <a:xfrm>
            <a:off x="0" y="0"/>
            <a:ext cx="130048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Rectangle 2"/>
          <p:cNvSpPr>
            <a:spLocks noChangeArrowheads="1"/>
          </p:cNvSpPr>
          <p:nvPr/>
        </p:nvSpPr>
        <p:spPr bwMode="auto">
          <a:xfrm>
            <a:off x="152400" y="152400"/>
            <a:ext cx="130048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5" name="AutoShape 5" descr="data:image/png;base64,iVBORw0KGgoAAAANSUhEUgAAAYEAAADMCAYAAACV6B8iAAAABHNCSVQICAgIfAhkiAAAAAlwSFlzAAALEgAACxIB0t1+/AAAADl0RVh0U29mdHdhcmUAbWF0cGxvdGxpYiB2ZXJzaW9uIDIuMi4zLCBodHRwOi8vbWF0cGxvdGxpYi5vcmcvIxREBQAAIABJREFUeJzsvVeQJdl55/dLn9e78t609z3dPdMzA8wMBmYGHgiA4FJ0IoMSHzb0oljtq0KhEPWgkCJWERtruOJqSSqWSxIkAC4IYACM9+1Nta/q8ubeut6lTz3k7equrmo71TPTnPq/Vd7KkydPZp7P/z/B9302sYlNbGITn02In/QENrGJTWxiE58cNoXAJjaxiU18hrEpBDaxiU1s4jOMTSGwiU1sYhOfYWwKgU1sYhOb+AxjUwhsYhOb2MRnGJtCYBOb2MQmPsPYFAKb2MQmNvEZxqYQ2MQmNrGJzzDkT3oCNyF85kqXXU9gupYmb0QAgY5QhZ5IGVn07nsMxxPJNmPokk1abzy6yW4gLFPk/X/oYeJsknDc4cAXlhjZV6JWVPF9iKUtAKYuxDEbMv07KkSTNmZTwrFEHEsk0WZiNCROvdrJtkNF2nqbeB40KgpmUyKWspi+FOfqyRRf+u0pXEdA1V1Eae18mo7Cn187ylQ1TUeoytZ4li/0XCYs2w98b6fyfcRkk+H4MtItr7Tvw3Q9zV9PHOJ/2vfLh167TdwZjifyQXaYtxa2EFVMdiQX+Xz3NfJGhKajMJpY3pDreD7M1ZO4vshQrIDvQ8NSqZk6nfHKyv+ZtkyuFqcvVbjjfG1HQlNsROGjzMj/SGd/ioTAZw8+AiUrzIfZYRqOysv9Y3SGq1QMHdOT0USHpNYgb0SpOxpdoTKi4GO6MiUrTEwxkEWXU8sDdIfLyGIWRXQJPcTm9XHC9wAfDnwhS2FRZ2kqQtdwjUvHMtSKKn3bKvRtq3L6tU58H/SoQzRZ5vgrXdimRDxtcuDFLNWiSimr47kCvg+L16NceD+DHnHYdTQPgNWUuHIiTShqM7irElx4HcSVJt8YOMdIbJk/u/IMO5MLLDXjlKwwPeEyO5ILHMsNIQg+vi+wNZFloZGgZmu4vshwbBlNcpirJ9meyCIANVvjfKGHvBmhK1whoTYByDajTNfSbInnuFzupGCGSWsNdqfmmaxlmKsnCck2OxKLTNUyFMwIlitxqG2ankj543lIjyEcT2TZiDASX+a7w6eQBI+5eoqfTO2jYat8qe8i2xNZxordLBtR2kNVBKA/WuB0vp/tiSUMV6FshSiaYVxf5JnOcSqWznilHUGAtFYnIlv81+m9+D58ofcy2xJLLJaTjC308a39J4FAUEwX28hWAiFg2DK2K1NqhElF6uiyzXiuk7lSmpG2JQYzy1iuRL4WI6xaxPQmTVulaam4nkg6UkOV3UeybpvuoE8QsuhxsG2GPel5tiSy7MnM4/oCf375aU5mB8k247i+yJVSJ6eX+/j5zG4WG3F+PLmf08t9/Pj6fmxPAnyyzSivz2/DcJRP+rbuC/WKwgc/66a4pNM1VEeSoLKsculYimunU6i6SzRl0T1cp6M/sHCun00SjtkM7Kggij6JjEUpp1EvK9imyNSFOPgwsq9EOGbjOiJXT6aZuhAn2WEiSvc2NjtDFWxPYqLazplCHyHZ4nS+j+vVNn42u4emoxJXDVTR4c3Frcw1ksQUA01yUESX8Uo7U7U0jidypdzB6XwfKa1BVDYR8ClbId5dGqVgRpBEj5/O7EUVXWKKwbIR43huCEnwWTai/GJ2N+9lRyhbISxP5o3FrY/6sTzWUCWXrYksi404f375aWbrKUTBAx8iikVUscgaUU7kBokoJheL3fzw+kFm6ylen9/GW4tbGCt2o4guSbVBthnjbKGXK+VOTiwPoks2YdlCEl3AJ6JYRGQLUQDLlakaoZW5+L5ArhpnqZIAYKaY4e9PHeHc3ACvXNhHw9K4mu3mwnwvC+UUpq1wanqYY5Oj/Oz8AZYqSd65tp1fX9rLa5d3cy3XhfeIfCWfSkvgxIVRAPZvv44s3XSNXJ3uZiGb5rnDY5/U1O4J34cfzx/gVLGfI+lJvtZ97oFMPdcTWTYj/HbndSKKCUDDUZmstFGzNbYnl3A9kW3JJV6b207JDFOxdI5nh/je6EliqrEyluVJ/HxhN9dqHXy56wJ7E/MbfbsPDS3kMrq/xL7P50h2GFx4vw1Z8dl2qIjvgaJ6RJM2oahDKOogCKCFXXpGa7T3N/F9kDUXRfPwXAHPFXAdgXjGor2vgdTa8D0fbFPCc1Y/hPFaO/+4sIdlM8ofDr+zctxrWdbjlXbOFXqxPBnDUXB8EXw4mJkm03K7uZ7AjsQi+9JzCK3he8NlFNHF8UVyRozOUJWnOyYAuF7LcCrfT0Jp8rtbPyAqmzzdMcGZQh+uLxJVTFTR4XDbFNP1FH81foTtiSX2pOYIyxY/nHziUT+WRwLXFzhT6ucn8/sDO6y1mWW0Ol/rPseWaG5DriPgszWRJaE2GSv08F8n9/GbW44zFMsjix5bE1neWxzhXKEHy5MwXIWIbHG13Mn2xBKXSl3sTC6SNyJMV9MsNBOEJIuU1qA3XOJIxySS4FO3VYZieRKqwZZEbt3NWRR8OuMlTk0PAlAzQoiCz2j7Eu+Ob8dyZdKRGq4nsK1zgUIjwnwpxe6eWS4t9nIt10mlGaIrXqRhaSzXYjiu9EisgU+lECjXwvi+gO1IlCoRPF8krBvUGjqz2QzZQgJZctA1m6YRmEui4JOINbBsmYahAZCI1vE8kVpDx/NF4pEGtiPRNFV8XyCkWUTDBqJ4bxFreyINV8V0FVxfxCd40IrgEJZsNOmmX2/RiHOl1slAZH1f4N0gCD4xxaQ9VAPgbL6X+XqCQ+1THMsN4vsQV5sk1SYhycb2JBTRo02vsdSI03AU4mogPCq2ztlyH+O1dnrDpY9NCDieiIeALLjrCkBBgFjGIpay6BgINlQ97DBxPoGquwzvKQHQM1rj9f8ygCj6HPhClnjGRFEDpcA2Ra6cSDN/LYrvQarToGe0xrs/6eP6+QTPfHsOPexw5CuLpLsMxs8miaYt9HDwEdUdlev1NhaMJJYn4/oieSPCO9lROvQq21quga/2jaFKDh16FVHwUcWbH6EoBNqnIATCv+GoVG0NVXJoOCoR2WSunmSxGUeXHATgibZptiayfJAb4os9l9iXniWt1blQ7KYnUsb0ZBaaCZaNGF2hCoroIgkekuCvCKgHhe+D64ssmXEAwpJJXDFWxSxuoGLrVB2NsGSRarmvNgKy4CIJLnVHo+mqLJtRKk6VhqNu2DU8BGq2hgD0RkpcKPbgE1jcRTNMyQyR0WuMxnO8PDCGKjrkjSg/nHiCbwyeZaLSTtnSMV2JLclsSwEVEAQfWXRX1ksUPETBp2AEY0YVE88XqBohlipxopqBKjtYjoxhq9RMDc+HVLhOPNREkR18H6KaQbYSx3YlRMFHEj1sV8L1RGTRRZUdMpFa6/0S8PlIrv874lMpBCBQFibnOnntw72EdIt0okoi2uDqVA+GpeD7AkPdWU5fHiEVr2FaMp9/4gJTCx1MzneQTlT53MGLTC+0cWF8AEH0GejK0TRVrkz2Eos2iIWbfPP5Y8Sjd37ZHU8ga8YZK/dwptzHZL2NqhP4gUOSTZdWZkd8kSfTk4xEc4h38DnfDRm9hiYFfnxZCDSWG+gIVfERmKxmGI7liakGPZEymuTQHysQVUyGYsscaJvhaqmDghFdEQJJpclT6et06RUOpyYfeF4PA9cXuFLrZKGZ4HB6koRirPkfVfc48tLiqmPbjxTY+kQRUfJXtOqh3WV+738+j9D6+F7+g+urxtjz7DJ7nr0Z7Et3GwztLgcCWgyETRAHuDtEwSOpNjlX6KEjVOOl/jF6wmWqts5rC9vp0Cs82znOzuTCqqD9aCxHrHV/ri9yrdJOyQpTdzQ6QlV2JRfIGTF+NHWAoWiePak5nshM83z3Fd5dGmW2nuLD3BBNR6UvUuTZznFO5/t5d3GEqGryrcEzTNfSRBUTTXTYGs/e6RbuiZwZ5V+c+Q0ADiSn+f2h9+jUK2u2lZ8v7ubHcwd4rv0qfzz65kNf71ZIgs++5Bz7knP4wEwjxZ9c/NqGjH0rbFfi5PIg5ws9iPh8oecySbXJcGyZq+VdHMsN8VTHBLvTC7w2t52MXmN/ZpbBWJ6BaIEn2qfoDFUomBEulbqIyiY9kRIxxSAiWyvX0SWH4VieN+a3cnJ5gKMd19EVm3IzzE/PPsGR4XF6EkUuLfYiCj7XlrqIaCZdiRK6bNOfyqPKDv3pZS7M93JyepiXdp9hqC3HmdlBBMFnW8cisugSDzVXlFRRuP+EkQeB8OnpJ3BTLXn1w704joRhqaQTFY7svsb/99MXiEcb1Bo6P3jpbX71/gEq9RD1hs5vfOUdxsb7KVZixCMNcsU4g905+rqWef/sdnaOzDDYneNf/eW32L1lGklyefbARf7mlc/xjeeO0d1eXHdGlidxsdLFLxZ3M1bpxfUF2rUaCaWJiEfD1ciaMXwfvtlzlm/1nEESPP7dxHO8kdvGlzov8gdD73zEyH/gdhAE/yOP83Ggamv8zexhJusZ/ruRt+gPr7+2nzTOlnr5fyefYcFI8n/s+1t6Q8UV4fNPDb4fWKf/45nfBCAkWfy3Q+/wTGYc+TYr+K9nDm24ELgd880E/+uFb6BLNn8w9A77knOP5DqPAzxPWPEqCMLDfuv/BLODKrUw6UQV25FWmUGC4JOINpDEwBzzvMDFI4kesuTheSJH9lzl2nQ3Y9cGaBiBaYgv4PvB4iqyQ0Q3kSW3Nfb68HyB8Vo7fzt7iIlaOym1wfPtV9gWWyKuNBHwaboqi0acnBljf3IGWfR4FDJVug931acFJTvMTCP1SU9jE3eAiIfpyryzvIUDyVni4lpLbRMfH253RX8S3/qnRgg0TYX3z+xg7NoAguDzxM5xHEfiZ28f4uLEAJ2ZIql4jXwp3jojEA2CADdsWtuROHZ+KxOzXZRrYQ7unEBTbd44vgcfOLL7Kq4v3mJ0rL/gvg9lO8TPF/esCIDf7D/GodTUqtxxH9gWC3zHmujc8d7uJhhu1z4fVIjcev69zr0fTfd+r3+n6xasCHPNFF16+a7jPeh9rzf3h5nr3XC/c73vOQis68X9KM/4o6JDD9xjl6rdXKu1czA580Djb8Q79qC4r/VaZ60fZJ3/qVqB94NPjRDQFJsn915pZQS5RMIG+PA733wdzxPQVQtR9HE9EVVxePGps3iegCBASLN4Yuc4+7ZNAkFWkSD4xMIGrieya2QGzxeIhMzA3AJUxea3vvYmYc1aMxcfgavVDk4WB1Alh693n+PJ9CTqbRu9QODvvNVfeDsKVoRjhSFOFgfJWxFkwaUnVObJzHX2J2YJS9bqDRW4UOnh344/zxc7L/LVrvPkzShvLm/lQqWbhqMG8YBQkZe7zzMcya+6Xs6M8r9d/Do+QitrQUATbb7ec44XOy7f9Rl4PiybUU6VBjhf7iVrxjHcoF6hTasxFFnmQHKG4cgyyi3+ybPlXk4WB5lppJk3ElQdjWa9jT+5+DWk2/yYfzT8FvuTs6vX24eao3G+0sPxwhBzzSBYG1cMdsXneTozQZdeRrmtiO5MqZ+/mzvIcGSZb/eeZrzWznv5UWabKTwfBsJFPpe5xs7EPLrorPuhC/jYvsj5Si/v5EaZamYwXJm4bLI7McezbeN06eV1g6i2J7JkxHl7eQuXqt1UbB1Z8OgOlXkyfZ39yRkitz1fANOT+eHsE7yXH+VfbH+Fdq3KxUo3HxSGmWmkcHyJlNLgYGqaZ9uurRtXeVi0azW69DLv5Uf55eIudsfn0aR7Z5z4Pji+yKKR4GQxeD8KVqR1vyUOp6bYnZgjqTQ3dEP1fChaES5Vu7hQ6Wamkabi6Eh4pNQGW6NZjqQnGQgXkARv1bV/urCX9/KjvNQ1xt7EHKeK/RwvDrFkxBAFvxUrm2J/cobEBs/7ccKnRgiIIkRCJpGQuep4Irp+FWxYX73xaqqDRrBJ3zqGJHmoyvpaeiy8/sdleyLHikM4vsSu6Dz7krNo0p01/fUg4pM1YvzZ9WcZr7WTUJvokk3d0ThZHOB4YYhv957iO72nV22oEMQi8laURSPBqdIAP5nbT8UOEZZNRAEqdogTRpwX1tnUNclhV3yBhqvScFSu1zPUHI2me+/6gSUjzr+feI6rtQ6SSpOobBCVDWxPZqqR4Xy5h7lmkt8bfI+MdvO5zDVTzDWTIPjEZIOyHUYRXTJqbc26rbeOeSvC38wc5t38KGHJIqk2CEk2VVtf+ZC/3XOapzLXCUk3LTHTkylakSAVdnEPb+a2EpMNVNHF8iVOFgc4W+rjpa4xXu46T0wx11xbFlzeXR7ljdw2QpJNRDbRRJdFI87VWgfnyr38zuAHbIsurdokTFfmeHGAv5k5TNkOk1Fr6JKD6wtcqnRxqtTPU+nrfK/3ZBCAXSXoBWqOTt6KMt1I835+mNey29ElB0108HyBqUYaXbJ4OjN+z+f2IHB9kQPJGRaNBNfqHZwp9/NkevKe51mexIeFYX40d5CcGSOt1gjLFp4vcrnaxfHiIE8kp/lnA8foCW1cQZvlyfzN7CHeym0lKptBkFaycH2R+WaSi5Vu3lnewh+OvM2+xBy3OngbrsaSEedkcYAzpT7OlXuJt2o6mq7aUl4GeKHjCr818CERyfxMCoJPjRD4NMH1RabqGQR8+sJF2tTqA4/hI3Cp2k23XuZr3efZnZhHF22WjDhvLW/ldKmf17I7eDozQV+4tO4Yk/UMM/UU7VqVl7vO0xWqgA8FO8JiM85AeHUKqiBAQjFWAnp1R+X/uvJlxmvt9zXn9/MjjNfaGYks81LXGL2hEppoU3c1Fo0EU/U022NLxG/TTL/UeZEXOi7j+wInioP8m/EX6AmV+P2hd+kNrb437TaNvO6o/GxxLx8WhugPF3ix4xKj0Rya6KxYUe8sb+En8/uJyiYHU9NrtPIFI0kzr/JS5xi7EwtEZYOao/F+foRXszt4PbeN7lCJpzMTa851fZE3cts5kJzhaGaCDq2C7UtcrnTxj4t7mai180F+mL5QccXi83y4VO3iR3MHabgqX+ka40BihqhiBoVm9XZ+sbiLY4UhEkqT7/SeInoHa/Hd/AgFM8rz7VfZFlskoRiYnsx8M0FMNkgoG5emeeN+U0qDw6kpJmptvLO8hV3x+TvO78b9jtc7+Lu5g5TtME9lJngmM06HXsHyZCbrGd7MbeNMuZ/wvMXvDb73UJQb60EWPJ5ITSMKPiORHL2hEnGluXLd17I7uFbr4I3sNnbEFtFvUzJsX+J0qZ82rcaXOy+yNzFLTDFZNqO8lx/hw8Iwby1v4ZnMNXbFFzZkzo8bHhsh4Ptw4twW5hcz6LrFvp3XMU2F4+e28rnDF+hsX38jBbBsiZPntrBn+xTRyL1Na8cXKdmhoHJQaaLeh7m8Zr6AJto8336ZFzsur2jAfeEg5WzRSLS0zc47CoGZRponUtP8oP84vaHSA/n/AaRWPvP9YsmMIwiwJZrlmcz4quttieZ4Ki0i4K/JKFFFFxUXzwdFCO5TxEcXgxqKu+FqrYNTxX5Ewec7Pac5nJ5cyYzo1sv0hoqYnswbuW28kx9lNJpdk79ueyJ7EnN8vefcSh6/7weujyUz0ATPlfrYHV8gpa62LD1EekIlvt93nA69tnK8N1SiZIf48fxBZpopClZ4RQhU7RAfFoaYbyZ5qWuMb/eeXnWfQ5FlRMHjTyee43y5l0OpKXbGV6fErtx/tZMf9B/n+fYrqzaw3fGgpmOjNVPXF3AReTJ9nddy25motTFW7uGpzOQdz7G8IJC8aCQ4kprke30n6dRuWjeD4TxtWo3/MPF5Tpf6OZSa4kh6akPmKwkeB5PT7I7Pr3G79oeKmK7CfDPBtVoHji8Bq4WA7wd1AkfTE3yt+9yKcOoNlUgqDbJGjIvVHi5Xu9gZX3hEmfifbjw2tBHLhTgXrg7Q27XMYG+WcMgkFm0yO99GuRq+67mOI3Pu0tBKEdm9YHoKni8iC26guT7knPvCRXYnFta4QPpCRVJqHc8XKFh3nntIsngqPUF3qLxmMxCEjd8g2rUavg/XWm4Q21v9eiiit0YAfBR4vsC1agfLZpS+UJE9iblVqXGBZdPkYHKamGwwVu6hZIfXCEBR8DmUml5VyCUIAR/QjfqIyUaGkh1iPRxOTZLR6quOyYLL9tgSADVbx3BvFjVlzRjjtQ5k0eVQaoqQuFrQCcD22CKaaLNoxMkasTuuQYde5dm28TUa7KN4viuz8yGpNnk6PUHJDnOqNEDF1u94huEqnCn1EpFM9iTm6NCqq+YmCrAjtshIJEfTUTlT6t8wigNBCN679eJusujRplWJyiZ1V8Px1t/O2rUq+5Oza6yTTr1Cpx5Y+QUrctd5NC2FqqHi3SNV3/OhVA9hOauZCuuGStOWH0n24EfFY2MJKLJLpRomGjUY6Mmha0HALZWoIQo+vg8Xr/Xz4altlKsRvvzcSSIhk1feOogiuyzmUtTqOq++s59qLcRAb45nDl0ktk6hmCwEDGc+Iu5HSMFtU+vrupJCko0iBBuW461Da3njfK1Gh15dNyj5KPBs21XOlHuZqaf5N+PPMxTJczg1xb7kLHHZQBGdDa1VqDsqOSuG7UsMRvKrNvEbEIWAXqBNq3G93saSEbjBpFt8vyI+PaG11pSIT7tWIyoH5n/dWV8JGIkurynyE4CIHMQQXF9cqdb1fSjZIZaMOLYn82/Hn0dZZ96uL2J5Ej4CdTeoGF1v7YbCeUJSsMFZjsRrV3czkW+nM1bhyOA4V5a62dE5T2esjCR6+Ag4rtiqYvXwfGGlYvkGfAQ8T0AWvTUpiD43c+Keykzwem4bY+UeLla6OZK+znpJ0zkrRs3RadNqdOqVda1LRfQYjBQ4WRoka8aoOvqGBLR9P3DpZM0YlytdTDYy5M0IDVfD9iSqjk7RCiML7h0rauOKQfc6cQpNdFay+uy7fIcAjitiuyK+KuAGdESBBt0iFPS5mZ1kOjKaYuN5AgjBrBTZXSn28jwBD6D1TgitavAbYwqC/7HGJh4bIZCI13n5hRP88q2DpJNVnj96jq7bXEDdHQVeePoc41PdnL04THu6wnDfEju3zvDDf3yWKxO91Oo6zxy+yKnzo8wstLFr68yaa6migyY5lO1w6wMWHsitcvs4t+PWtNa7lYLrooMqPBrmwPXQqVX5H7a8xqtLOzhb7mOi1s5YuYe40uRo5jpPpq8zEC6s0VofFpYnY7oyIBCVTe6UsqsKDrpkAwJ1Rws2vNuWTRPXup0CLTKw5kp2wAq5HqLS2oCxILCyId66cd6Yt+HJyIKHIrrrCi9wGWgVykVls/Wc197fDUEDMF9OsVSN89VdZ+iMlclW48yXU9QtjUy4xuHBCcrNMBcXewDY3zvNZKGdRKhB3dTQZAfTlakZOoaj0JcsMNK2dMc3LKU2eLHjEv9l5gjHi4NsiS6tq3DUbRUfAVW88RzWR6RFkme3eHk2QgjUXZVfLu7ml0s7sTypRZdioYsOMdVAEV2q9t0tfEV00e/wfjwog73jihQbYfAFZCmgdqgaOpLg4wOJUKBUOp5Eva6hKzay5LFciRILmUR1g1IjRNNWEfFRZYd4yCBbiSGLHiHVIqqbH5viB4+REAAYHVygt2uZX719gNNjo7z8womV3xqGxrEzW8kXE9QbGqLgY8UaxKJNQrqFIrvU6jpzixmuXu+hLV2mLb0+pYAkeHTrZQpWlJwRo+poD/VCC4K/rmZ1//A/1jYLghC4hL7ff4Ln269wvhJoiBP1dn62sIfTpX6+3XOaJ9PX7yut8F4Qb4lZBBbR+hulh4jX2sBvTwO8AddfX5PzfAHXFwjYjNZfywcV8EH5oh8QwQ2+v64VciuisnlHOpFb59Qeq5DQm5ydG2AovUxMb1A1dHoSRd6b3MpQWxbLUViux3hnYjupcJ23J7bTFqnStBXiLfrhYiPC9o4FPpwapTdRQFfW37gV0WVfcpb38qOcK/dyJNWxLjXBDaoMz7/5HNaD6wV3GVS8bsx7e6IwyI/mDxCRTF7suMzh9CS9odJKavXxwiB/OXWU8l3cWQIbN5+mreB6IjHdoGmpWI6MKPi0xWrUTA3DVvB8gWItTCJsEG1lMYY1a4X+BCCimsR0k1w1iucLSKJHWLPQFXvD5nq/eGyEQKEc5eyFERpNlaah0TO4wOXxXiZnO4iEDWxHot4I4fsQCRu4rkRne4lT50ep1EJUaiGOHrpEtR4mEjJIxuvo69QIQLDRbIstMVbp5Xq9jblmkri8+JlJH5MEn65Qha5QhafS17lU7eL13HZOl/r5+eIeRqO5DUkDDEk2MdlAwCdvRe4oLpuuQtXWEFq54bdv5j4CZTtwV6w67gf+7IarEZXNNXUeDwNBCOYdlU3qjkpIstf4yB8WEdXi5V1nODs3wDsT23h6+ArdySI7OufJVuMU61FKzTAxzSCuB3ntsujStFVUycFyZaKaQXe8xEBqmbqlYbrKHYWAAHRoVY6kJ/m72YN8WBiiU197Lym1jiS4NFyFqnPnzTZvRQJixtb6bATeL4zg+QJ7EnN8s/cMsdvGtTwJ+y6CaaPg+uLKunhewEAQUoP944bgE1ouZB8BWfJwvaDPxdp4XkAWJwg+PgKS4JEMB9ac44rEQ8Yq9uRHjcdGCGiKQ0dbEduRiYRMeruWKVUifPULJwjrJm2ZCk/GrpAvxlAVB123aEtV0FQbSXIZ7Mkx1L9EPNKgYWiEQyaKvP6mIAkeexNzvLK4mwUjwXv5UXpDpQ0t2nlcEFNMDqWmkQSPmUaK6UY6cMmwtkLzRvEcBBlW92K91ESHnlCJsGwyWc9QdzWS4uoYjeMJLBoJlq0Y7VqNtFpfWxmKwPV6G6PR1Z2jbF9iupHG8iSGw9W7FvU9CFJqg269zJVaJxerXYxEcxvitluoJDkxPUzFCIHgo0hui1PmprU0XWyj2IhiOjKS4NGbLJKtxoMxRVRbAAAgAElEQVSNR/SIaibSrUV191AqNclhd3yeY+EhTpUGeCI1vSZ4mVCa9ITKzDTSzDWT2J64pnCv4ahM1tsQBZ9evbiu++VhULQiSIJHm1ZbIwAcTyRrxqk5OiIbv2n6PtRNjbqp4vkC8ZCBIjkYtoLpyCiSu3qtW5AEj2jIxLAUys0QquxQN7U7shU7nkTV0PA8EXkDLOwHxWMjBKIRg93bVvvvwyGLns7VBGW9XasraHdvm1719+jQ+ql6t0IQYCBc4Pn2K/xiaRdv57bg+QJf7z5LWm2smGs3KHpvdAHbqNzojcDKh+yvPnYnjdXzYaqRoV2rBvTF+CtdtBxfxHAVLFdGl+w1VcC3QpdsQqJFzoyRM6N0h8pIgrcSPAvSVoP/FQTYm5jjw8IQ12od/HxhN9/sOduqJfBxfZHZRopXsztwPZEj6euBELjtHjxf4K3cVvYl5kipdUR8PATmmkneyG1DFHx2xBfJqLU1830YdOtl9iVnmWpk+NXSTvpbmU031yVwQd2gHm/Tqms2zfWQDtc4NHAd25UIKRZxvUlfskC4ZSHoSsBA2bCCTKX2aJX+VB7LlVdcMFIrPqFKLu2xCjHt7oqLAAxG8hxIzvDThb2cLvXj3SZmddHhubYr/MXU07yfH2EkssyO2ELrfgUsT+K17HamGhlSSoOnMtfv+J7dLmB81teWbyAmG8z6SQpWhLqjoks2AkFa8OVqFx8WhrA9Ce0BWrI+CHTFRpGC2hZZchGATLS+EicUBZ+wGrhworq56j3XFXvl/zpabScDbqAg8CsKPu2xgKI8EQ5W/Qal9MeJx0YIfJwQgLBk8aWuC9RdlWOFoaAYptTPlmiWdi1oS1d1NGabAVnaPxs4xu5PuNjE9QWyRpBt4/oidUej7gZaTNaIM15vb/G6+4Qki8wtG6rnC/zZ9WdxPImtsSW69AphycLyJGabaU4V+2l6Cs9mxtfVxiH4kNu0GtviS5wr9fKfp59ipnGVtNrA8GSarsJT6clVmRpdepmvd5/jP08/yStLu5lqZNiTmCcsWWSNGB8UhilYEQ6kpvl82zXC0lptXhNtqo7Ov7r6RQ4mp8lodcp2iHeWR8mZMXbGFjicnlxVbfxRoIoOz7VfJWfG+LAwzL+feI5d8Xn6wwUU0aXpqiw0E0zU2tmbnOW3Bj5EEe9thWiyQ1fsZnxBEIJjAKlwq++CbJMO3/z9Tq6eG+PBvWtKFMHlSHqSs+VertU61vwuCR6H01NMNTK8nx/hP0x8nkPpSfrDBSxX5lK1m7FKN7Lg8VLXGMORmxaZ74PhKeTNCK4v4voiC0YCp5U9NddIEpONVs8Ej4TSXFXZfSg1xbVaO6eKA6iiw+74AgI+12o3aV2SSuO+KuIfFMHG7yHfFm5S1rhq/NY63Z5C4K9ksUnrJg/cHOtOv38c2BQCd4AgQLde4Qf9x+kLFTlVGmDRiHOqOIDjByl6iuASlU22xrJE1tmcPm7UHY3/++oXyZoxTE9ZlQ3zytJuXlnahdKqfTiQmuGPR95spcMG99sfKnKxGpThm61GKyItgaHVOZSa5stdF+5axdqpV3ipcwzPF5hupPnh7CE8goKyhNJkW2xplRAQBXgiFVh4ryzuZrqRZqzcg+uLqKJDRqvzfPsVvth5kf5wcV3ho0kOP+g/zq+zO/h1die1lrsqJhscTE7zUtcYo5HchsV0bgTQf7P/OBm1zulSPxcqPRwvDq7Ul0Rkk4xapzdUWlnj+x37o/z+MAgs38AamGmkMT1lze9ptcF3e0+RVJqcKvXzdm4rTVdBFHwiskmfXuKZtmu80HFlTSrspUoX/27iOUxXwfQk/FvKk/5i+mkEfFTRIaYYfKP7LC91XVj5/dm2a8w1k5wt9/FGbju/WtqJInqklTp7k3M8kxnnpwt7GSv3bPzCfEawKQTugbTa4Gvd5zmQnGG6kSHf4qqRBB9NtEmrDfrDBdq1m/UAh1LTpNU6o9HcHdPzjqavMxgusC26tOq4AHTpFb7be5I2tUbyAWgDVNHhmbbx+9KKuvTyqmwFSfD5fv8JJutt5MwoDVfF8USkFh9Ql1IhWjGIGU0WszFU3SXTuZbXKWggMku7VmW81sFiNc7UlRS79y+SVBv06OsHlA8kZ+gLFbla6yRvRrB9ibBk0xcqMhrN3tXVZrkyW8M5ejpMrtbbKTohJMWiTa+wPba4qhL4Bjr0Kl/uvEDFChOT13eZBBvfSRJKc00xGQSxge/2nuRAcoapagdlK4QvBSmjSbVOX6hET6i0JqVWFlyeSE2RUutsjy19xAyy+0NUNvlu70nSap20uva5iQI8mxlHEVwMT1mlzd9Am1bnmz1n2J+cYbKeoeboSEIQrB+OLNOtl1c13bl5Xo0XOy7dc46S4K2hQonKJj8YOM6+yiyLRgLLk9BEh+5QmW3RJSKyScXWGYnk1qSv7orPIwle8K7fYY1vkDgOhfOfyWph+JQ2lbkbGo7Cm8vbmG8mV45JghdoI6EiO2KLJNTmZ/aBPio0qgqn3uojHLVYmIrz5BenSbQ1WZ6PIMk+6c461ZJOPGXguQJGUyEUtpkZT1LJ6+z/3DxmQ8I0ZQpLYdIdDeLpj5ZB8kF+mL+cOkrV0fg/9/wdIVNGDdVB9JFkG+Ee1c2+L+CYGrJq3vN/7z4OuKaO54mo4fUJDx8GzbrC2ff7mLmWQlY8PvfVq5x4c4howuDIC5OoukutrHHtfAfbDywSiqwvKGtllXDURpQ+Ld/6pw9Xqh1kjThPZq6v1H04nsj5ctBMan9ydl0Btx4cL4ih3SB8fPT4J9hU5m6wPZmxcg/zRpLeUAlVcLB8mYl6Ox/kR9geW+RbPWcCv/2mJNgweL5Atahx4tV+XvjuNeJpg0snOpm8mMZsyhx8bpZCNkwiYwA+lUKIPUcXqJU0rp1tZ//n5pmfTPDez4bpGSlx/NcDfOuPzqNqH90XeqMQSxRdJO2mYLFqEXxfQpRcZL2BY+p4joIgukiqieco2M0wnq0gKvaqb0kQgupczwlamcqKiaRa2M0IviciyjayZmAbIXxXwveDYxsFzxUYO9bD1JU0Bz83g6bbRJMmkbjJ8mIUxxFRfBdZcekZKqGoLp4HniuuBFpFyaNZV3nvl6M89cXrRBMG4sdEFOP5wXMRWV39eqfjnzSissmblS7atSrbYgFjbMXROVXs50Bq5oFaO84bCWYbKQ6npz7WYs+HxWMnBG5gMJzne30nSSt1fKDuavx6aSdvLW9lX3KWNq2GgI/nB1xATVfBbpXxBz5bC120V72IjidStkPoko0mOlQdHdOTEfDRWzntNyS77YmU7TBR2UAUfGqOhtX637BkreRJVx2dhqvSptbWFDo1HIWaoxNTjA0LWj5KNKoq9YqKbYk0agpjH3RRyofwHIHsXJTekTIf/GKInuEyesRG0x26h8qcfL0PAMuQSHXU2X4wRyEbplbSSK/jUno4CLiWhllJICrBBi3rJp4n4lkqniPj2gqSagVWQisVT1JslFAT3xdwTQ0EH88NPgtRthElJ9j8G5HWcR8lXMMxQtjNML4nIYcawbkbiHpVJTsXZ3hHni17bvYWTrY1qBQCDiTXEXnjH7YzM57i+398gnI+xKs/2oEoBVkrh56fYnYixVs/3Up+KcrRL00wtD1/p0veF270FTBdGa8VG9NEB0V0V73bC40EC40E25NLqwK91yodLBtRDrVNPzA9+6NEm1ZjJJrjYqWb3nCRsGRxttRHTDHYFV9AFAIB1nRVTE/G8wVkwSMkWaite7c9kZqjca3aQcGKkDMDKpSQZK30lfD9gAK96aq4vhDEFRVzlVB0PJG6o2L7UtD7RHQIS9Yj6zr22AoBSfDQRZtQS/sKyzbDkWU+KIzQbGXEiIJPyQ7z7vIWLlS6qTk6ti+iiQ57E3O80H55VcrhshXlL6aeZl9ihqTS5P3CCHkziuVJ7EnM8f2+Eyv+3SUjzp9Nfo4XOy7h+wLHi4MUrAi2J3E0M8G3e07jA28vb+GXS7v451teZzSyulH4W8tbeTO3jf9m4AN2Jz79NLbJ9gYv/fZFrp1pJ9XRpHekTO9ImZ6RMl2DFVxHxGjK5BYiHH1pCscRyc3FKOdDLM9H8FwRPeygaC6i5N+TjOvB4CNpJno8iDl4joTViCCIHr4rIWKhRurYzRCeo6DojVZMxAfBQxBaLUhFL+CDcSQQRQTFRhCDVqR4IqLsBP8D+J6EIHiIoocnBmmwGwXXEXEckVBkbVOaG5AVj4Ofn6K4HML3BFwnUPO//funGTvew/xkkn1HZylkI3z9t88SS370Aq6GozJebSPXjOF4IqLgMxgtMBJfXhUAVyWXmGKsCYo7nojlSh9DFOTBoIguuxMLvLq0nYlaO516heu1Nl64hQHY9mQ+zA8H2U1ecA9bY1meSE2hSwH1+fH8EBP1dixPou5oiPjsSsyv1F/UHY0PC0PMNlJ4BILkcHpyhazQ9QUuVrq4UOnBalXRt2tVnkxfJ61tnKvxVjy2QuAGfB88BIpWmMlGhqhs0KmXV3K2LU/CRWBHfHEleHuh0sPby1tIqQ0+33ZlTVOXS5VuQpLNnvgcCaVJ1dGJyOaa/HjfFzhT6kOXHA4kp4nJJmU7tFK5KgqwPbbEh4VhzpZ6GYnkVgJUtidysdJDRq2v6Q52NzTrMmPvd1Ovamghm71PzxOJP3orQlFdBraWSGSaxFMmouizdX+OSyc6mRtPkmpvEk8bHHxulmZdob2nhmVK1CsqQzvzlAs6ibYmiu4Siths2bt8Rx/2w0HAc2TsZmhlkwYQpaBJCz54jowouS0Xj4goBaRjrqUhyk6LtSI47nkComzj2iq+JyJILpJs41oqjhFo4pJq4loajqnhOfKKdbER0EIOmu6Qm4/hOgKSfH/bZjLTRFI8ZMXDdQJN3XM3RjhZrsS1SjvZZozReI6k2qThqmiis8Zd0q7XaF8nIP9phUBQGT0QKXC93s61WgcdepX+8M06JFl06Q0X2RFfRBFdLlS6OV/uYWt0CV2qBQHwrkvIWZeqo/OlzotoooPcshQ8Hy5XO5mst/H59isklSZXqp18kB+hL1Qiqpg0XYVTxUG2xLLsiC9geXJQN/IIa5AeWyEw00jz93MH0SUbt1XMJAoeX+06x0CosKI9tWs1vtJ5AUVwkMWAbbRTq7DYjDPdSodTxNUa0kwzzR8Mvc2u+MKqPPq1dAWwaCT4o+G3GAgXVsy9W0nh+kIF+sJFLlZ7eNkdI9yqWl0wEuStCEczEyvH7geNisr5D3ro6K9SWApjWxKf/+bEgy8gsDQb5x/+/AD7n57h0PPX7+ov1nSXLfuCjJH23puZMh39gWC9QX285+jNYryQ7HD4xbUEfQB7nrp30d69MBRZ5gf9x7B9iYhiIOG08gt8RNlBbpU1S5oRbOyuFJTsa0ag0eOjaMaKBSC3CqsEwceXrVsEg4CiNYNNXvDBExBVB1G2g9iBLyKpJsIGlvprIZvhHTk+fG2YH/3Hg8QSBnuPznLm3X6yczHSnTW27lvi5JuDTFzo4NQ7VRLp5pr8imjCxDQU3vrHrRx6borOvgdvkHQDZUtnsRFnMFZgMFpAEn3SrNZODUfmQqkb25OIyCYj8eU1mV2CAHP1JCUzhCx69ITLZPT6ShGm5UosNuPkjaC2ICJbdIfLJLUgU87zoWBGmKsnsT2JmGLQHy0SkgL37rIRoWrrqKJDzoji+SJteo2uUOWuvUFU0WVLNMdsI81CM853+06tUvwkwWdb7KY1PxxZ5nKlK2CL9WnV39jIgtdyFdmrXF4+AtdqHQxG8myJBinLYdniXLmPRSPOFiUXeDgkm5wRoy9UpDtUuq9Cw4+Cx1YImJ5M3oqiCC6OL1K0ImiSzc744gq1tCDcaG4SvIQ3EqHiikFSbdBwlXWpooN+uvnbONPX18S69Ar94ZtC51b2SQBNctkTn2Oi1s61ejv7EnMB7XWlG8eX2JeYXXfcuyGWMtj/zBy1isYHvxykf0uJU2/10qhoPP3V6+TmI1wfa8M0ZHYeWkSP2lz4oBvbFukbLfHkl6aJxC1K+TCv/O0ewjGLQ89Nck+OgXXwcQUa10OnXl3hgwdAWS1MxdvYQcV1NgBJveWcdX6XtdVjyOrqa0jqR9PQbk3OW/W+iTC0I08kbtGoqsiqSyxp8PSXx3FsiXiqSThisevwPEPb88SSBuGoRf9okVDYYseBRWxbJBy1+MpvjGFbEtHEnd1Bd5rHrb83HA0XkZTWWPnGbkXAZeTRHS4zW0+x0EzQFymtEQJlS0cW4iTVJkUrzLlChINtMyTVJj4w10gyWU2T0euoQsCMaro3t6qiGeb0ch8x1SAiWyw24pSsME+0zaAILhVL53KpC1Vy6AhVcT2Bi6UufB8GosW7BqQzapWkUsf2RNJqfRU3iucTfMe1Diq2Ts3RWTajd2UCvh0FK0LWiK9kN/q+QM3RqLR6Xeiiw+fbr3CyOMgvl3aRVuscTE3THy48MmbRx1YIDEeW+U7vKdJqI3hBXXWlDaGAz1Pp60h4WJ7MRL2NsUovi0Ycww2CxDkzxo7Y+tpoWq3dV4GPAGTU2j3TwPYlZvnV0i6OF4bYHZ+n6ShcrnbRqxfp1NdnMr0bHFukkAszezVFW3eNSyc6SXc0GN2d540fbaGzv0osbfD0Uwu88eMtdPZXcByRF79/hQ9+McTCVJwte9fmgd+A54Flyhh1BduW8D0BWfEIRSz0kI0gtipBGwqmIaNqDs2aiij7xBIGpiHTqKmomkss2VwlKDxXoF7VMBoKvg+K5hKJmSiqu+bjtC2RelXDNoNmHJLkoYYcwlEL6VOc7mh7InkzsoZxUxCCpIGEerMuoepo/OnVz3EkM8VznddW/b+qufQOr2Yoje5a/dwGtqymTbmBROZmfcntY6yHVxe3c6Hcze+OfEBSXb82xfKkFfps1xc5sTxAthkjphjsz8yS0prIokdXqELTUe5I8ez5AruSi8TUJnVH49RyP/ONJDHFCMgALR1NdBmMFlas5BssrL4PVysdhBWLg5lZRMGjZuu8nx1moRFnIBqsh+HK7Ewt0BspYXsS5wo95IwYXeHKXRlwZTHo06BJTsDbdMtv50p9nCr180RqmoOpCgUzwuvZ7WvGuJuQCUsWbeEaO29hFxAFPxA4rXO79Apf7LxI0QpzptTP60vb+WLXxVWuqY3EYysEJMEjcksWTkwxOZCa4VK1mzPlPvYnZ1BFl3fzI/x8cS+9oSL7EkHWUNNVeDW7465j369WfD88H2HZZn9yhuPFQWYaaSp2iKwZ5+vdZx+omvQG8gsR3v3HYQ58bo7hXXl++p92UyurdPTV6B0pIyku8ZRJpquOY0nBizVQJd3RQBTBNu/eQKO0HOa1H+/i2OvDFHIRLEMiHLF48sXrfPW3ztLRW8H3BN79xRZ+/fe72X5ggeOvDyOrLr/xx8e4cKKH9381SmdfmX/+v7xK92DQGtO2RC6e6uEn/+kgk5fb8FyBdEed575xmRe/fZFI/Gaj72Zd4a2fbeO1H+2kkIvg2hKy6jKyM8sf/Mu3aO/+9Pqbl4w4//v5l6nYQcOTuqPRoQcEdi92XeJ3hj9c+V9J8OnQa8Q+YXLCiGK2Ghjd/X28QaMtCR47kovEFIO5enJVdfoN1+Cd9sKYYqLLFrLoE1cMIopJxdLxfBFFdOkMVblgRDmT76M3UqJdrxFtrY/nC5TMMKPx3IprJ6k1CckWeSOyIgQiiklCbaKIXuCmkW1qttYSzA8Xu5k3ksRkM4jtCTBdT9P01DX/p4k2TTdO3VGDRjGCH2QQ4TMcWSZrxkkoQV8EDwHTVVb6SpiuRMPVgta2apOtsSxLLeX1UeGxFQLrQWwRudqejO8LVGydsUovSaXBd3pP0R8KTMG5ZvJjbdoAAVHaO60sJceXEFsvxMNUi3YOVDn60iS9I2WMhsyWfTmqJY2OvhrJtibTV1LrUHze/3WMpkq9orFt3yLdgyUkyeP0ewP84q/3EE83+fpvn0FRgg9p8nIb7T0Vvvi9MX76l/v5q3/9FDufmOfF71zkF3+9hxNvDfKNwUATvXy6m//nT54n2V7nu394AlnxOPt+Pz/808OEwjYvfvfCioY/dqyXv/rXT7H/6Rm+9L0x8CG3GKOwFEVVV3/EE1c7cRyJbTvn73pflVKISMxAknwMQ2Zmsp22jgqp9Npq4I+CDr3Kv9z1Cq4v8MrCLk4VB/i94ffoCZeJ37bZR2SL3x35YEOv/zA42jbJ0bbJO/4uCIHP3PVFbC9QLBKqQcUyVlWe3w8EVr+eAtzsziVAZ6iCLtnM15NM1dLM1ZPsTC7SHqqtNPi5/bsRWR2Lk4VbafBuNAf6aLXZA+E8J4uDvJcfRRI8DFdBXqcOYCBSYLLRxnv5UcKSxWAkz0h0GQHYnZgnn4vwVm4r4ZYQEPF5ofMykhAElM+U+rFaTYtqjkZbiz33UeGfjBCwPImpRoacGePJ6MQKkZfTClAFzJSBqT5VT7NoJBiJ5D62+bVrVXpDJcYqPUiCz2g0G3Dp34c78eKFPrZsXUBRXMJxi33PzK+Y+3rYYdeRRaYup5m41kmm2WDLvgVUzUXVXZ780iSxVKBhK6rHnqPz98zN7+wt873//hiq5qCoHr4PwztyLE4nGR/roF5RSbau73kCh56b5JmvXOPy6W4mL7fx/DcuM7h1mdPvDjA7kQaCvPe3/3/23jM4kjs98/ylLe8LVQXv0QDao7vJbnLo/RiOE4fSaFYrKbTSyNzp9iIuThG3EdpT3Ie727vVRmzc3q3MaXc0mtFohiOOI4dDT/a09w5oNLw3hfK+0tyHBApAo9lEN5sjnqTnQ0cjkfmvzERWvv//+z7v87zaQyGn8nt/8iY9eyx/hj2Hp/kPf/Q0P/3Obh769DCS08ofT42E0KoSz754mR17rbTdWgrK7ljPMeu6wMmf91DMq3T2zN82TXT8/V6OPDyE11ekmLdx9mQn+w6O3/MgoK6mMgDCiTxOqUKzK0WLa7MkwhvzvVxN12MTNR6sG2V3wApiBU3hJ7O7eTh6g5Ca56dzO9FNgU83XmGx5OVaqp69gRncSplT8TZGcnVUDYk6W44H6kapd6RrKcp3F7vxKJZnw5mVNjRT5P7wOLv9syiiwVzBxw9n9lDUVRocKT7TeBm3cmuigtUBa5AqOwnZ8nfNW7dqcVZTW8WQKekyLqVSq7uJAgRsRfxqkYZKiosrTUzlA9Q5ckiCiVOqkt1gIlPRJYq6TMRxc2r1zs+vUhZxLlUI+Assjnnx+QqEogWmbgQIuvPcHxojVXFiEzVijjTt7vgWLa0GR4pPhS2BQWFVewusABdQ8zwSGWa2EKCgq8iCsSn97JHLtLviJCoudFMgZk/R4EgT+OcgsBXLZQ9H41245AqaKbJU8nA9G8Mll9njm0EVNdxyiSZnguMrnby91EuTM8FS2ct4ru6WEfzjhE2sss8/xd/NHMImajwQGrmtVd9GnD7dQ2vbMoYhsLwSwBur4nBX0TSRhYUAhYKNngPL6E476ZSLiuAgGEyg2vRNbB2gxvC5HSTZxOVZfxEIgkU9jDRkKORUtA0m2m5fCY+/hCCaBOvyxOc91DVkcLorVq0gby2Xl+e8TAyH6ehfpr4lVQt+0aY0jW0pTr3dTjLupL7F4vk3dSQQRZOX/2qAz/zqRXr2LKDa9C200vnZAKpqMTDmpoP4g3nOnOhiYS5AuaTQtWOO/feNcfFMO6++PMDkWB2d3Qvsv3+USlnm3Td2ceL9HbR2LPHoU1eYGI1y6lgXpaLKnoEJevrmOH+6g+nJMOWSQmPzCgcOj3L9aiNtnYtEYmlOHu0h1pCio3uzDtSHocWVIKvZ+Pup/UQd2VoQqBoSJ1faaHYlEdwm7y51s1T08mT9EJP5IKdW2tjhW0A1NM4mWvApJVRR593FHsZzYX5/xzs174RziRaWSh68SpF6R5qqrlLW5doL1yWX6ffP8+Z8L2O5MI/Hrn9gEPCpRSL2LGPZMAjgVwurtY8Nc27TStlohuXPbflKbPZXLusyw5kILa6E5dxXtdPmTiALBhVdJF7yYGKtksq6JWS4UeiwxZNgKBVjIlvAo5SZyfsxTJF6553X125GpaRQHpNw1lW4eqOeRz8/TCZpZ2XBTVNnki7XEjnNTj6jUo7LdDTFUSSNhSkvyWUn3mCRSEOOVleC1puCPlj3IagWbqnflKo4GM3VsVT2cCAwSciWp2LIqPfY2/tmfOKDgGFCqapSWe3WRLIe3IWyj5OJDitHKVhddTs8CxwJjdHmiiMKlgPUw+EbCMBwNspIro6YPcOT0atMFsKkKo5NC0RRMHBJ5Zp13e0gCiZuubRt8wxJMGl1rRBU8rgVS+douzZypaJKqaRwfaidlRUPhYKNgQMjOBwVXvvpAXbtmsDvz4MpMDzciInA8HADTz11oZa22S5M06oZjF6LcPb9NqZHQuQyNvJZlfkpP7375jdNsBRFR5JX5XBlA0k2UG06gohVQDasG5lJ2skkHYwPhfmjX31hk45NesWJIJrks+v51b0PTPGVr5/ix9/cx3/4H58m1pLmoU8Pc99jY/jDhRod99K5NjzeAoqic+ZkFw8/fpWrF1oYuG+McDTNG6/spX/3DLv2TvFWJMPDT16lviGJYQjkc3Z6d87Q2rHMKy8foK1jibMnO2ltX6a+KckbP9mL01Xm+rVGmlvj9O6a4Yd/dx97BiZJJ11MT9Th8xe4fKGVvQcn7ug+A3R7lwjZcry5sLk+JYs6DY40M3k/qqjR4EgzWwgQL7lZKbuxSxpBtYBTrvCbncewrWrsx+wZvjN5wJpZb6Adj+XC/MneH9HiTKw2KOm1QqtXLfFQ3QhzBR+nVtpve76KaLDDv4hN0pnKBRg3QjHV3VwAACAASURBVCiiToMzjVOuYJgwng0zkrZWJlVT4tRSG065wq7gHGF7Hlk06PTEMU04F29BwKTLGyfiyNZqCQVNZTofqBWi6+xZunzrq/YmVxLdEBnL1FE1RZxyhX3h6VrdQBYNVGnzi1MRdFRR+9CEkGFCesXBmbdb+eK/uoDbVyaTtDM+GMLurOIPFTj5ehupZSeSYtDeF6e+NcOb3+slFMsjiCZPfOnDxfI2QjcFziVa+PbkIVYqLlIVJ/9m5ytUDYkfzu3lcGic/YFbU63vBT7RQcA0YT4d4LXBPcRzXiRR5zePvMtvtR+95Z9SFMxN7deW5G+WLzSer81W1vxGd/nmatzeNdSpOX674z3LoONDHpZ6e5o/7H7zjvKha232Pe4F6my5bRHL1mh4xYKNlYSHgYFRZmZCLC366e6Zw+Eskck4rYdbMNm5a5K21iUGB5spFlWU26iQmiZbuly1qsj7r/bw7f94hLrGDAceHqe+JU2lJPPT7+zeOojALe7BLe6JYG1v7Vnh0KPjqLbNkgGKqhOKrC95bXadZ168zKHHxvj5T7s582473/j3D3LmvTZ+94/fIlhXoFiwMT1RRyLuRpZ1VJtG/n47vkCBaEOSYCiHouhUqhL+YB5V1QgEc3j9BVIJF75AnlhjkrpoGtWmkVhxo2sC4UiGyIZtHm+RWEOSSDSNzW6twLp2zDM2EuHC6Q66d8zjdN55N66Alcu++TlQBINGR4rZoh9F1AmoeTo9S1xNN7BU8hCxZ2rm9ZopsVzwrKZEFPKabYvfcpdnmXpH6pYNR8LqP+JtCrm1fQWwSxo7/Av0+BfXkvOrxWIL7Z44be6bmh+FdXZPl3edZ2+awqbfgZXL7/Au0+6N33L8tX06N+xzMy272ZWkyZWqbROAHf5FYGuvz61QLChIkqV/ZZrgDZRwecvommUdKckGvQcWqJRkKiWZakXEMATcvjI2u4as3hnZI1N18N3pAXb55vhMw2X+3dDT6KaIU66iGyIT+eA/3SBQ1SUuzLaiSDp/+NirqLJl7XZuup2qLlHvTdIcWOHyXAuKpAMmfkeBUlWlJRgnVXSSK9uxy1Xm0gFMBHoic2iGxHg8Yhmo1M0TcuVqs5DtsnXuZF+w9FauZ2OYpkCXe+lDdVOKRYX5uSDJpBu3p4jdUcHlLHFjpJ5U0k1HxyKyrNPXO8Ply214vEUkSUdR9Joi5u0EYg0D8hkbWlXEZtdqx2SSDk6+0YnTU+Zf/vdH2bHPyt3PjAV46+W+bV/vzfD6i3iDRdyeMk+/cBlf8MPZMJJkUlef4wu/cZ7HPj/Ej/96H698ew/XzjTyqeduMDFWRzCU40tfPYbNpvHaj/YzMlSPKG41oxcEE6+vyKVzbbR3LRIKZxHFDRMGTPyBPB5fkaGrTczPBjAMgfrGJLNTofVAt7p/a+ciw0P1XLnYwpe+evyeiqFZDVQpLqcaEQWTFmeCfu88g+kYiqjT4rP6UgbTUX44swfdkEAwiZfc5LWttEznbYzu7xTrrB/zllHDCiof/Fmb0hq32O/Dxl/bB7AMW251DjcFhU1jbgPBugK775/j6qkG6lvTyKrO0owX0xBpaE+t1td0qhVLOsLjLxOfc+MJlDjwyNRtndJuhTWJiUej14k61hlakqAjiToV4+N9TX+ig0CxqpIuOmkPLWGTNUys2XS2ZGcx62MqEcJtK/F35w/z5I7LuG0lChUb1xYa+bwry+hyjPFEHaqkkSy4aA8tkSs7GFxoZCHjw20rMZMK8oU9Z1aDyL3HTMFPvOImXnZzYqWdPt8cbduQiTAMkXzBTjbn4PDhIXy+PH1904yNx4jGUrS0LqHrIuWKwo7eGdpalzAMAd0Q8XgKdPfMYbdXV8eCUl7F7lyXE04suXn/1R68gSKxDTl6QxeplGWr+chjpcW0qsj4UB2TN8K0995dMT3SmKGzb5ljP+tibDDCvgem1gWzNJFCVrVqC6vb0gkHTlcFebV/wBcs0tG/hM1RJZexXnQeb5G9B8fw+QuIosnAfaOUSwqRWJpgKIfdUeHgkRHcHmvcJz59kcmxOopFFbuzwp79E9RF0thsGgePjBCpT+P2lBgZqqdcVvjUY9eINSTZtXeKYDiLLOscOjyC11dAUQwkySBan8Lj3b7nw3YgYBK25SnoKsslNwOBKVSnxvvLXbS7Vmq9JT+a2UOuaufr3e8Rtuc4EW9nuhC8p+fyTw02u0bX7iVC0TwOVxVdEwCJlp4ENrs1cWvvj+P2ldEqErouMD0SoLU3gdtTYfxamEBd4Y50mkSs3oTFkm/TuyFbtZOqOO9IVuZu8IkOAmsRvbYYNKFQUVnKeilUVDIlJ4WKDQH4VMd17IrG8FK0dvxa3G8PLZPIu0kVXWiGyHLOw0DzOF11i/yvrz/PZ3ed+9iCwPVsjKPxbnRToNu9xCN1w9syPHe5yuzcOcWaH6kgQKw+RTRm0S3XcuL33TcMsMXE2udbfzGVCgov/5cB4gtuQpE8mma91G9civLAMyP0D6xTK13eMu39y7z+3V28+u09dO9eZHHGy5XTTUgfQRbB6a7y6POD3LgS5a//9AGunW0gEC5QzCvMjgeJtab40iptFOCNl3YydSNIU2cCj79MNmXn3PutiJJJzx6rANvcuv7lKFQVrssRLhabMU0IT+f4at9J9h8ar+3T3TtPd+96k07/nhnOLzZz9GoPv7LrBB5HCY+nRLR+s/FN767Z2v/3HRonlXTy2o/3MT4S5clPX0RR7k4N01KllKkalipnxZBQBCvorfHGi5qNoK1AQM2zUPQRtWdqXdLlNe64ACPZOt5f6iZdcdzROZimVYgu6xJVQ6S42kX/i6ZQf1Jgs+t09FvPlSWLbiHWsl50DkY2F3UXp73IskG5LGF3VWvP8Hbhlsvs8c/yN5P3MZiJMV/0cSzeQUnfgW6KH7tt7Sc6CDiUMkFXjuGlenbVzyBLGpfnWtBNkc66Ra7MtQACsqhjX/0i2mSNii6TLdtZzPjAhN7oLCFXlmPj3VyabUGVNbIlB4mCC5da/lidnQ4FJ9jhsaQsPHKp1ty2Hdz8YofNy0zhlvn4W4wjmdgcVUauRLmQtmMCdfVZXvz9kzz03DD+8PpD7XBWeOpLV6mWJS6fauLyqSZiTWmeeeEyM+NB5ib8tdSRolrdvpJkUC1LGIaALK93/jqcFWwb6Jwt3Sv83r99k9df2snptzso5hVsDo1IU4b9zSkMY/3i6hoyXDzezPDlGIYh4HBWae5c4StfP0VL19aZkU3SOBQbJ150U9ZlHm8ZxCZVKVSthh1Z1GuZA0XUqRpW3rzTv8xPxvdQ1BRMQNNFqqvLb5tUxUCgqlv7SqJlg+hylxm4b5R9B8YJhnO3lc5QVmWARTa/GIYzEf524hCT+SCLJS8vTQzw6vguHo7c4CtdZ3DJZaL2LJopErLlccllGp0p1NUagWnC802X+JuJQ/wvlz9N2JbjQGiS2YL/JtmSao1/vxG6KVDUVH4ws5f3lrpIVZwUNJV/e+mzNDrS/Gr7SXp922c7GYZAsaiiG1tvhizrOB0Vzpzr4ucn+vni88doafpwltq9gGHA6bM9HD/Zxy+/8C6x6Id3T98p+g/O09KTQADszip2551JidilKp9vvIhfKXBqpY2qKTGcjbLPP83T9YM0OO/9OW/EJ9pZzDRhJe/m9eu7mVipw20r82DHdX46uJeIO40i6TzVe5mXLx3k9x56A4CqLvLd84dJFZ2okkbUk8GuVBhabATgi3tOkyk7eG+kl1JV4Ymeq+xsmNk2U+f/jzBN0CoS1aq0+qI1kSQTRbWYPTe/IEwDqlWJakUC0woiqk1D10UMXUC1a7U0UbUiYegiR3/SydKsh2hzlse+NIS5mlbSNQFfqIhWFbl0rJH61gzh+hzZlJ3FGS8OV4W6xiyXjzdis2v0HljAZtcwTWF1bKssKAimxTxSrZrHB+VcXxnbTUmX+UzHJUqayjevHSZVdtLlXyLoyFGsqjzbfoV3pnuRBIMnWgf592ee4oUdp4k6s7w93cvVuOVX+0TLIAVN5e2pXiLOLC3eBI81D97CaPyDUTEkNEPEvipDsAbNECgbCoZpSUBfOdfCqfe7EHSThx8fZN99E1RXbcptooaAxZpZKHotmQFbnqlskBZPwiJECFaAqhoSdqlay72XVjV31vpk1jCaDpPXbLiVEnWO9e5rE0iVneSqNvoD2xf5i694+E9//hlmZ8MUSyq5vB2ft4CqVtm7a4Lf++2f8M57u3j19YP81q+/RnfnL0Y63TDg7Xf38tqbA/zB7/yIluZfTPBZg6YJFHMqlZKMy1vG5tAshdqbnuE1n4aqIWEgIGDZkKriVjmVrfhH7CwmCBB25/iVA8c3bR9ontj081oAAFAkg68ePLZlrKd6r2z6uT82u2Wff6wQBEujR9mmi5cgWro1N7t+SfLmnxXVQFENpkf85NI2nv3qVYKRPEszXmbG/FTKMqYB/YfmMQ2BbMpOY0cKWTFILjs483YLsZY0vlABXRMZuxaimFeob83Q1hfH4foo6onWCvGBxhFWim6GEzH2RaZ4ZWwPi3kvharKnshmxsVczs9i3svnuy5gk6p84+qDHIqNE3Lk+Fr/cezynad9VFGv2RVuhKVRY6UFEykX8XEvTz91iaa2Fb71Z5+io2eJxVkflYqM3VGhrWsZh2oZmKQrDkqaQpM7hVOukCo7rW5YWUASDBKr3H1FtDT9i7pKtmJHEg3ccpmyLjNf9NHuiRO0Wb4KlqSCgFsp45Aq5Ks2SprVyCUK1urJLlnSC7JobGEa+bx5fuNrb1CuyFy81MFrbw7wwheP0t62gOsumFP3FB8jx/6DYJoW8eLMO61cO9NAfN7NZ/7FJfoG5hm+FCXanKF+NcVU1iVLS8yRxK8Wf+GpuE90EPgkIl2xM5ELYZoCPrVIiytxy87JgqawXPIQtOU3OSvdCZJlB9mq/UMlcP+hEW7IEWnKcul4I9GmDKWCQiruYORyhPa+OKNX6th9eJb4vJvksotIUxbFpuP2lom1ZHC6qzVGhWkKjF0L0diRwua4e+cp04TBlXqOzXURcuTIViw9lg7/MpfizZhAs3tzM49hWisOUTCRRGPVNMXAq5Y+MAAYOgyfDVLXXCBUv55DrlYEZq57sTk1Gjpv3+1ZLFgNeOFoFn+oYAnsFWWW5n1cu9BErClJU1sCWdXRTYHZgp92Txy3YslgF3WFgqaSqdixSVUWij5CtjwlXaFiz5EqO2spsLIqo4o6miFS1hU0UyRbtrNU8uBTilYDo2A1dK2tOmTRoKCptLpXrP3U4pYgoCgGzaspnsWlAA57habGOF0dm1cTgmAyMRnl6rVWKhWZ9vYFdvZO4XRaAbFalRifjHJtsIViUaWpKc6hgRs1kgPA/EKAcxc7SaddhIJZ9u4eIxJJ1VY/6YyTS5fbmZ0LEQxmKRQ2M6Y0TWRkrIFrQ82UywqxaJJDB4ZxOde1q97/eT/19UnyeRvXbzSBCQf2j9DWuogkmZQrMiOjDQwNN6FVJTo65tm3e7zWl2PoAu//pJt3ftBDa0+CxRkv8TkP5f44J17voKkzyWf/xWXAMpr5L2NHqLNn2eFZpNe7QKd7eZurgI+Ofw4CNyFXVZnMWY1kdqlKsytB2L6uFLqmEz6eDZMsO2lwppBuIUhV1FQmsyFUUbv7IFBxMpf3E7QVPtFBwOHUOPz0ODcuRhg8GyUQKRCO5ckkskQasxTzKg6Xtso2MhFFcHvL+EJFwvU57E4NSTZo613BGywxO+a3qKt3VuPcAs2UWMp7ccrrkgT7I1N8e+h+Hm0ewjBFjs52MLjSwFtTfRyMTuJVS7w2vhMBeLh5GN24/bdQ1wWunQixSzI3BQGtIjJ6yY8vVP7QICCs9lBszMwGQnlaOpfJZuwMHB7H4azUMv1epWQVklc7fyuGbFmsaqolrCiXaXEnmMwFiRfdZKt2fGqRqiFR0WXqnRncSpmYM41TrqIZIupqkFBEg6IusFT0oIg6nd5lBMEkWYqQqdiRBQP3XT7PAImEh9ff2k9H2wKFgo2TZ3bwhc8d54HDgwjA9RuNfOelh/F6CnjcRS682kEy5eb5T1uie8txL3/97ccoV1SidSlGRuu5OtjC1375berCacoVhXfe28P7P99JS8sSiZSb4eFGbLZ1OfnhG41841tPEApl8HiKXLpiBYxfeeHdmuzIO+/vweEooyg6bleRfMFOLm+30qCayLnzXfzktUOEAllUtcr5Sx3k83YefcjKOGiayInX23nylwZ58LkR/uxPHgZAtWkE6wrE5zy1e+KSy3yp+TzD2Shnkq28u9xDkyPJoeAku/0z1mrtru/4h+Ofg8AG5KoqF1ZayGkqUUeGXNXO+ZUW9gRniTnSFmtDqdDtXbL0xDfol9wMr1pkb2j6I3kHNzjThG35mvbIJxVzEz4uvN9EPqsiKwZOdxVRstytRMlytrp+PsLQ2Rjxebf14ndV0aoib//9Dp78pSEkyazVJ8SPIBN9pGEUwxRQJY094RmCtjyqpCGJBqHVWbFpws7QLLKo0xNY5F8f/BkupUzInqfRnSRZdmGa0OBOUdKVWmH4djBNGDwZ5OLbEaoVkcOfnaOQkbl2LMSl9+rovX8Fh1vjyvt1GAY0dOV44HNzuANVnO4yqk1jYdYquvuCBdJJF1fPNdPaFScUXfdMkASTsD2LJJgslzyIgoFhCnjkMonV/L8iWj0zYKncqpJG2J5DlbSaPerG8/YoJWR3gqWih8WiB4dcwb/qGZCpOgjacvhsReIlD26lhE28+xVaNuvg6SfO88SjFymWVL793Ue4dLmdfbvHEEWT1944gMdd5Ne++iZOR4VjJ3t55bVDHNx/g/pYkneP7mZp2c8f/M6PCYUyzM2H+Mv/+jSnzvTw7FNnmZsLcuLUDu47dJ2nnzhPLm/nr9OPk0y5V69X4JWfHSIYzPDrX3sDm63KyFg9f/FXz3Jw4Aa9Petp4smpCP/6v3mZunAaTZNwOKxJTCLp4fW39tHcuMyXv3AMSdR57c0BXn9zPzt7p6iry1grtJxKe6/loLc2ozdNtji92SSdB8OjDASmSFRczJe8nEu08oPZvXx3eoAXW87wcGSzzPi9xD8HgVWYJszkAyTKTg5Hxgna8pR1mYuJJsayYfxqobYEXms+uRWryDQhp9nQV/1XN7J3TNNaZhsIm4p31dWluU2qoogGumEZTZimYElV32IaYLE7FHRTQlx1I5I3GNmXdQnDFJEEo2aMra7mde/1EjPSlOGh50cwV4vGkmSdc+/AIpJsWIUwweRf/fFRRNG0+hVEk4efv0G1IuN0VwhErNy0IJi0dFupj7tBwL7OdHIqFXqC6wyXq/EG3prq5cnWa7gUqwci4swScW522/Lb1+m1260DJBYcJObt7PpUHH+kxI/+ny6admTp2p9k90PLvPnNNmIdeSTF4OlfneTo95tYmHDRFUjh9Rfp2TnPiXd6ePf1nTzxmUvMTQc49fNuFhYCzM/62XdkgkAgj1aV0HWJmCvFlZVGgmqBmbwfr62IIutUDAVEk1LZhlaRcSgVTFNkLFmHz1mg3pnGJmnWc4CJCayU3CwWvWimSIvbKjSHbHkijixzBR8epYhHKREvuWlwpj7S8xMOZ+jrncLvz+HWRepjCcYno5TKKpJkcH24kQcOD1IqqZRKKuFQlmTKxfRMHZFImsGhJjrbF2ioT6CqGt2dczQ1xrk62MITj14kkfRQqcp0d87h8+Zxu4rs7J/k6LGdgJVuGh5p4MUvv09d2MrJ7901jt1e4eq11k1BoLNjnpamZWR5c20qk3UxPVtHX+80+bzNYtuFMiwu+5lfDFBXl0EUTRraU7z/Sjcub5lyUSafVZkcDjE2WMeDz93YNKawKnNTZ8til6pIgknFkLiUaiJZcd39Dd8G/jkIrKJqSCTLLvy2Ah7FMseQxQphe44bmSglXdm2z+dQKsZi0UvVkDgYnqR5VeNcNwVuZCKslN0cCE/iUcqYJswV/AymYuwPTRN1ZCnqKhdWmkmUXaiSxkPREbwbjEh0U2AyF2IsE6ZqyAiCSYMzRY9vsTbTG89aXrB+W4F4yU1ZV2hwpugPzG3xVP6okGUTzy1cq5Sb2ueVm1y6HC4Nh+sWL9mb9I5Kusx0IYgi6jQ6kndtt7czPMfO8O3lpu8YpkClKAHWiscTKhOqL5FJWCkwb7iMP1KmWhERRJNoSwFfuIwgmGgVi04piia9e+bo3TPHiUs7UDwGYXeOp3/9Mh5Xkfq6BJdvtLNvxxhj1xvRDZG4PQgCnJhuxeUo4agzKRsiszknXneBFTGI016iKqvMLYdwOYr07lvvmdgVXGfnRJ1ZojcFwjVT8x3qEgVNIVtx4FFKHykVBOB0lFFVrTaREgWzpi9lGgLJlJu339vDhUsdtWPaW5eQFR1DF6lWZez2So1MKIomdluFVNpavVU1CdMUUBStRqG2bXB/0zSLzeawr1+HJJmoapViabM3gNdTuPUETBeIr3h59WcH+fnx/tr2jrbFWsBQFJ3nvnqF//rvjnD19NPE59zMjgU49VY7O++b5eBjk+vjmQLLJTdzJT/DmQiDmXqWyx4aHSm+0nyWA8HJLedwL/GPNgi8NHiAlaKbgL3AkaYbNHlvz7WtGhJlQ7aWxhsKvTZJQzNENHN7PoqCAAfDkywUvVxMNG/6nSyahOx55gp+slU7brlM1RRZKblwy+Wa1rxbKfNQ7AbD6ShT+a0doCslF9eS9XR5l6l3pomXXFxPx/AqxdWZnLXfctmNWymzN2g5MK3Z/30YEhUnl9ONNcs7RdDxKpYia709/bF7nm49Hxcvz+4joBb4SvMZFPEf1oAFIJdSuHEuQHLRjl4V6NqXopSXufJ+HapDp/dQYlX35iZsg/mRyTuRJANF1uloWkAUDVJZF/GUl5WMG6+ryEraQ0v9MpJoYLdVME2B6cUwDluFUkXB7SjT0bzAzGKIYlmlPrxV0XK7qOgyuilQv5oS/Ui4zfGSbNDSvMy+3WM8+/TZ2q6iaOBylZBljWAwy9KyH0MXQdEplRRWEl7CwQyiZOJ0VACTXM7S/dE0ifiKt/YZNlsVj6fA3ML69yqft5HNOohGtsfHt6karc1LPPLQZR46cm39/CUdl2vVp1qErt1L/O7//C5XTjWQWHIhSSatO1bY9+D0JjXcXNXGn48+RLLixKsU6fEs8pWWs/R4Fn8h37VPVBCo6BJvjvdzdr6N39z3Hg2eNKmSg9dGd7OU9/KV/lNE3duTi7XJGrPZAK+M7KXenfrQIGAiYJjCagFxg7IopmV4cQdpakGw3MlulS7yqwXsUpWVkpuIPUtJU0lUXDQ5U5ukpUWBLfZ2a1go+pBFnVZ3HIes4ZArzOQDLJc8NLpSiKszfUUwaHEnCNryd/TlXS57eGVuD6mqg6BaQDcFyoZMSM1zODzKg6HRbXU93yv4lCJPxa5hF7Vty29/3BAEE8Vm4HBrPPjFWcKNRXY9EGfmhge9KnDgqUUKGRnVrmNz6jz4hVk8wUrtuH2PLxGMbQ1m7Y2LeF0FRNHA5y5gt1WoViV622YIeHLcv2sYeZWqW6nKHOgfQRQNbKpGc2wZXZdwO4sYpojDVqZUVnHZS6Rzzru+Vr+tWDN5/zjhsJc5NHCDS1fa2NEzS0P9Crm8nVTKzcC+EUQRDh+6zjf/9jGOHu+nq2Oea0MtzM6FeOShyyiyRjSSJBTIcfR4P35/jlzOwemzPbXVgCgaHL7vOsdO9NPWskQwkOXE6V5k2WD3zoltnWcwmKV/xzRXr7XS2rJEJJwmmXJRrSqbxpAkk+auJM0fYAG6BlEw6XDH6fYs0eaKW14Nv0Ca6CcqCOiGyPmFFr55+QEeaxsk5k6zlPfyo+F9LBe8PN15ZdtB4DNdF4k4MwyvxLa1vygYSIJFC9yorGkgIAjGPWsms0tVQrY8SyUPHbpMtmqjqkuE7Lltv6gLmkqy7OKd+R2rNQeBVMVBzJHZpO3ukCsoNzUJ3Qn2+md4MnoNWTBYLHt5e6mXl2cGkDB5uG64Nkv5sAC5JnGxHdzcQAOWL+te38xtj7vd+Lcaczv7rmHkWoR0wkn/wCyO1W5Ql09j14NxdE3gnR/1cfqYm32HJ9n/+CKn323njR+00b17nv0PTAHQf2Rzl3Pn3vSWzwGIhtYnK5GgtY8sGfR3Tm86/1vd043b1q6jtWEJvyePw/aLJRfc8plbTc8IN21b26CqGo89cpFqVeJ7Lz9oaTzZK+zeOcHAPqswum/PGPEVL6+9cYCXiypOR5knH7vAnl0TiKJJOJThmafO8vKPD/Mf/+/nqY8l6OmaJb7iq53X449cJJ1x8c2/fQxdF3G7S/zKV94lUrdhoih8cEOi21Xi2afP8LM3B/jWdx6lXFZwuUrcf+h6LQhs/Nt80PO/Nr5LLvPl5nObCu63+tt+XPhEBQGwWvPr3SmmM0EOGRIrRTeZigP3BvNrw4RC1Ua2YscwBZxyBZ+9sEmhUBD4wKLqraCKOg7ZciyqmhKKac228lUVVdK3lUbZDkQBos40k/kgqaqD+YIfn1q8I/s4RdTx2wrs9M9tOi+HVF1lhqx91q1XEtuFRy7R6Ejhki2LvGZHkr+ePMwPZvexyzdb07BJVpycTHRwJd1IsmI1LkXsGR6uG2aPbwYZA80UeWlmwKpHCCbnk63s8s1yIDDJ8ZVORnN1HAmN8mR0sHZN04Ug/+/4p8ivGqEcDE7wxcbzWyi3pgllQ+Ziqolj8S6Wyh5kwaDfN8+T0WuE1fUAe3ylg/eWe3g2dpWhbIyhTIySodDiTPBkdJBO99KWWVg2ZWdl0Y2uieRWlVcVVcdm18im7Vw61cJXfucE3kCRQk7l5FtdPPnFKzS0JikVAoCuYgAAIABJREFUZSplGUxLZkNRdQp5FUMXsDuqGKaAJFkeDMW8iqxsbdLbiJtlQ273e4CgN4fPXdiWF/a9wsH9N+jbMY3HvXn1cPjQdfbuHsftKrGY9qLpEgeODHPg/mFsTkveIlKX5pe+dJRPP3sGXRcRRQO7vVLj39vtVZ5+4hwP3D+IpkvIspWCUVdrALJssG/PGN2dc5QrCoqiMR6P8NKJwyQ0Fy1CnHAow9d++S0KBRuGIaIqGm5PcdO9+2+//iMkybjlfRNFk6bGOF998Z3aGJJo4HCWa6s0XRN546U+mjsT7Dw0T3rFwff+8wGGL0TZ9+A0n/21S3hXlXRLusIbC30fKI/f752n0/PxdTp/4oKApou0+laYToeo6DLLBYtPG15tbTdMmEiF+c7V+7m01IxmSDR4Uvz2/rfZGbn7op8sWuYV8wUfiwUvUWeGQlVlseijzp7FuUrTNE1qPqeGKdRSRRspYLDmZypgIGyZnYVsBXxKkelckFTZSV9gflPD2fpnCBs+Z/34iD3LUsnicQdWC3hlXV5lfHw8kASTJmeSA4FJvp8f4FKqiadigwDMFANcyzQQVPP0euYp6CrnUy3859FH+KPeV2l3WQ9wTrNzLdNAj2eRZmeC95e7uZZpoMO1TFDN87PFnXS4l+nxLK1eZ4avtp5gMh/i9cV+cpod4xZXaCJwNN7NSzMH6HYvcDg0Rl6zcSbRylQhyG+0/ZzIasAq6Qo3clHS0w7CthwDgUlyup0T8U4WS15+o/0obbdwhAJLZvvtH/VhGgJub4nd980wNlTH9GiQy6ea6epfIr7oZuJ6mIsnmlFUnfkpP0MX6glFc7R0ruANFjn+ehcmArEmy59Akgzue3yMt37YR2ffEn37752kgiBYK4ntYG4piKaLNMXiH8nJymbTsNlyW7bb7VXsdqsx8Ot/8dsUKjaC7hwOpUJP/Rxfvu8kXbEFHPYqDvsHp/1UVScY3Dr+GmTZwOdbZ4mlKnm6m+fxOFfz9QI4HZXV+sGtsfH4W0EUbz+Grokc+2knX/jNDLou8OZLfYxcjvDQZ29w7v0Wjr/ewTMvWvWEkq7w5tKOTeoPFUMiUXEhCSZf73r3n1YQAIFmb4LZbIB81cZizkfIkcOtWrO/QtXG94cOMpaK8AeH3iDkyPGtq0f48wuP8iePfB+v7e6LhvXONMmyi+F0lLmCj7JhGUm3u1dQJKvLcqHoJVVxslz0UDIUhtIxvEqJBmcKu6yRrdqYK/hJlF3kqjamckFyVRsxR3q1Rd+K7g2uNFeSDUiCUXtBgRXk4iUPSyUPS0XLeu9GJoJPLdLoTOFSKsScaRJlF0PpWC03XzUkenwLhG0fnxcpQKPDql3MFgO1bb3eBdpcK7jlEuLq0rfBkeZbU/cxnI3WggBAUVP4fMN5qobMSC6CSyrzTOwKFUPm/7j+DAslXy0I2CWNHs8STqnCqUT7B55Tqurg9YV++r1z/FrrcXxqEdOEJmeSb0wc4UyylediV2pBtKQrRO0ZvtZ6grAtT9UQCSp5vjdzgIl8+JZBQBBMxq/XkUk42P/gJGNDEUoFhYc/PcTQ+Qae/YrV/dm1a5FzR9t55oXL+ENFJobDNLYnefKLVzAMkTdf7kcQoaN3kaELDTz2uUFOvdNB00QCt6dMtHFrurNckXn/7E6CviwD/WN39XfbDt44vpdc0c5v/9JriPLHu3JwqFU+M3COR/quMRUP88OzB/nzt57gjz7/MkH3vX2G2yNLtEeWPnzHewgTKBdlQrE8KwtuBs/FePhzwzz82RsUcirzk77avgG1wP++9+83HZvTbFxMNnEh1UzdLQLqvcQnMAhAkzfB8Zku4gU3yZKTZm+CQtWib6XLDs7Mt/HprkscaRpBAL7Qc5Z/8/aXGUvWsS929w48dkmjzz9HyO6tpYHC9hxepVibf67l3Ndon7C+MrBgrQC8agmvumqQvsUbCeod6VVhseoW6unaWBFHlojDChCmuV5mVkSDPv88iyUv2aolpe2UKpsUSiOODE65gu0eF1JdchlJMMjr6634N+vjCAI0OpJ45DJZbXNDXciWwy5ZS3e/UqDOlsUjl6maGiYCpTV55DvAaC5CQVfZ7ZvBtyFtuMNj3f+ZQoCyIdfos06pQq9ngdBqwJQFgzbXClVDIqdtbQAs5lUkyUQUDaoVCVEy6ds/S0Pb7Qt+YKUOXJ4yimpQLooWzbEiodp0Dj0yRrg+S7QxzfVL9QQjOXyhrTPQ8Zkof/7dZ2iOxdnTM7GFt36vcHDXCJom3VK99l5DEAzCnizdsQW6Yws0h+L8T9/5KidHunlu3wUqmsS1mSYuTLaRKrjwOwsc7BhlR8MskmgyPF/PhYk2ntl7kYDL+jum8k5+dmkv3fXz7G+bQNNF/ubnD7GY8hF053hy92Xa6jb7YSRyLk6O9DCyaEnQNwfjHO6+Qcx/65rN9q/PxOGqMjsWIJe2oVUl+gbma/4YGxvGBIEtJlN2SeNAcIrr2RhD2Sh9vu2L+d0pPpFBwKWWCTpyjCSiZMoO2vxxhuL1gEVXG01G+O61+3h/agdg5e3zVRsrRc/tht0WHLJGq/vW6QBZNGhxJwHry28YcPV8C7K/Qlz0kYi76e6fp01d4dqFJg48ML5ljPiSh7nJIK1dS/QEts5ORAGijixRx/rqQNcETr7Xw1w5zGPPXQVAlXSaXR/8EgraCjWu973EWhCUNvQamCZMFkJcTjeyUPJR1BUyVQfLZfemQjWsKWJaYVESzFo375oE8d1UMRZKXvKayuuL/ZtWDBVDpqQrFHWVkq7UgoBNqhJQ87VPslZnVvF/7Xx1TeDK6SYunGhF10SOPDlCtCnN+FCEieEwwbrcLSWtt2DD5Sg2nR175kkuu5gYDtPQmkK1aTR3JDj2Rjc9exZqsgUbcfF6O7FwkqWEj6mFOjqa7szQfrtYKz7/Q6ArtkBzcIWzY508t+8CpilwcaqNZN6N21bi6kwT5yfa+P2nX6M7Nk+5KvPTi/torVvmSPcNTBNmk0F+ePYgv/vUa4C14u5tmCVTcPDOtZ30N81sCgJlTeIHZw5xZbqFvsZZKrrEbDJEujD7kYOAJBvsPjzLN//0fkTJ5JHnrxNryVAtS6wsuog0Zj90jKopkanaidq3R0+/W3wig4CASU9ogYuLLWQrdtp860FAFAzqnDk+1TzMoYb1pbFdrtId/AUv+UyBq+ebCUcyOFwVxoejNLetsLTgRV3teDVNSCedTI+HcHtLyJLBzGSQXNZGrDFFa+cyxYKNmckgqqrR1LaCrouMDsWQJIOWjjhOd5lYU5KT73T/Qq/vVlipuKkYMiHVWqJWDZE3F/t4c6mPoJqny71Es6NERnMwV/RvOX692xrWXvkbqbR3MwfVTRFJMAmpeYI3pcOanEnanHHUDcwLEfOW1qAbw48omXTtWqShLYUs67h9JWTZ4LO/ep5qRUJWjJqXwtf+8OebxvmV3z+Gx2+lJe9/bLR2VaJo0t67TF19Fl0XUGyWx0GlLOMLFGju2Dr5yBdVLt9oY3/fGFdHWzh/rZP2xsUa42R2McTfv3GEibkomiZSX5fkxefeo71piaUVHz94635sapWrN1rp75rC4ypy9Fw/j99/iaceOI9N1Th9uZtvv/IwKykPB3eN8LsvvrJptZHN2/k//+pLPHnkPFdGWhkcbcHtLPIHv/oj6uvujda9KEDEl2YuaaUZVVnj8wdPIwoGiqRzZbqF//T6M0yvhOiOzdMQSNIQSHJpspWD7WMgmJwc6SbizbCnxWJkCYLJfZ0jCILJ5emWrfe2ZOf6XCMdkUU+d+AMLlsJwxSxKx+dSSVJJs+8eJWu3YuIIrT3xrE7q5QKCvs/NU1jx/oELl2185ejD2463jAFFko+DASea7hy8/D3FJ/IIACwI7TIj2/s42D9BAHH+hfbo5bZHZnGMAV6wwu41BIVTaFiSAQ36KIbpkU5NU0B3RQthUg+mPZ1t6hWJHI5OwggK3rNwOPMsQ52H5yimFd55bsDtPUsoSg6sqfM8oIPl7vMmz/ezWdfPMvV880szvlIrrh58nOXqItmWJjxMzIU48CRMQ5+ahSHs/IPIom7EWVd5lqmnpKu1FIt04UgP1/pwq8U+HrnO3iVEgIwlIlxYqVjyxgfxyWE1Bx2qcp9wXGOhEdv+Zl3ahwkCODyVHB5KmTyDkqailMqUzTsRDcYk5gmiHaTdM6JLOnohogvWKylVJzuzS8UWTE2mfhcON7CuZPtPPj0MLKylRU0MtXAStLLC08fRRQNLl5v49MPn8Fht8aVZZ1IKMWDA9cwDZFvv/oQ3/jh4/zx7/0tmi4xMtVAXSDNkf1D/OVLT/GZR06zp2eCN47v5fDeIWxqloH+Efo6p/izv3uWTM6x5U7phsjQWBO6IXBw5wifGrjGSspD0Hdvc9W6IWxyrxMwWUr7KVRU4lkvVU2mVLXShQFXngPtYxy93stsIkjQk+XMaCeP9F/FbV8vAMMHs+R8zgKHOkf40bmDZMt2Hu4dpDs2j/sj1BVr5y5YLn17Ds9u2mZ3VrnvibHNLK/Vc9x43xXB4EBgigOhSbrcH+/k9hMbBDoCS5Q0hZ7QwqY/oM9W4Is7zvGtK4f5v848QcCep6wrhJ1Z/uWeo0iixkQqxJm5dgbjDSzkfLwx3s9sJsD9TaN0+JfvrSn4ajt7YtlNKGIt8SL16ZpmUDLhwuMvsntgCo+vxMxEkMaWBH17Z8hm7MSXPMQXPSiKTkNzAkxILLstnrJoousf71JwOzBNKOgqpxNtXEi20OFepsNtLauLukJJV+h0LePYoHkyng+TuY3A3r1El3sJVdS4lqlnr3+6RiFds040EbbkXO8Eg+PNyLLOjpZZfnLsAJ9/+CQLKwFCvixBb5brk02UqwpBb5bJhQgN4QRt9UsgmMzHA9jVKnX+DHPxILKkEwslSWbdpLIuGntTFFyLFGQ7y0kfHmex9oI3DBieaMTrzhMJpdnVPcWJi72Mz0bp75y2LEfDKV587mjtXBcTPn7w5uEaI03TJQ7tHqanbY5X3z9Af+c0AW+OM1e70dYc0yQTt7OM3ValVFG3XD9Ya7bu1nmef/zkx8JZ13SR+VSA1rD1XM0lA/zg7CEWU35EwSBddLKQWi+mypJBd/08b1/bxdhyhGTBRbro5Ej38LbPTxJNnj94mvbIIm9c2cNfvPUEXbEFvvrg0S21g7uBIEC5JLGy6CaftlHXmMUbKKJr4iYzJ69S4r/b8dZH/ry7xScqCMiizqNtg/hsRaKuNF8/8DYDsQmcSoXnui4RdmSRRJMD9RP47AUuLrSQLjuoV1PsiszWOPIlTSFVdhJ05Hihz5KgTZaclDTLavBePsOqTcMfzDF6PUZTW4JSQWFytI75mQBjwxGC4RxaVeL00U7C0Sy+gNUNuhYkHI4KzW0rJBMuAuE8kYY0l063El/0YbNpiJJBLmNn8GIjs1NBJkfDNLYmPrbi4EbMl3ycTrShGRKThSCX00245TLPN1ysqaOGbDlCao6hTIxTiXY8cpnpQoBrmXr0bUptfBCWy27ymo3Zop+8ZkMUTMbzdQSUPB6lREC1JHYj9iwPhkd4Z2kHL80coMu9hCLqZDUbqYqTXb45er0frbA2OhMjlXWRSHu4MtqKKJjMLIU40DuK016mvDpDLRRtpLIuTiW6iYZSDI43s7d7nMGJJnJFB5KgMzzVgE2tosoakwsRnLYy8/EgmibT1z5V+8xswcnoVD2zSyG+8+pDlMoqi3E/I5P19HVY+ftiWeXS9Xam5uvIFeyMTddTKNlqVp0CJg57BUk0cDlKOO0lJMkS9buTLniHvUxjNP6xBADThPMT7cwlgnzliGUIdWx4B6dGuvj6k6+zq3mKqXiY/+2HX9h0XEsoTtSXYmiukXJVoSOySFPwzuQxFMlgoH2CXc3THBvewTfee4Rz4+0fOQiYJiSXnPzs7/q5fiFGJuHghd89y877Zjn9dhutPSt07txM+8xpKrMFP6mqkx7PIl6lhGaIKOK9a1a9FT5RQUCRDB5sXpdM/aW+M7X/xzZ0CiuSTl94nr7wrfnUveEFesP3rpr+/TOHOD6yA5tS5TN7z3Oka93c/f5HbuBwWs5P3kARu71CfXOSZ794AbenhMdb5NCnRsikHbjcJUKRHHZHFa+/yMDhcfzBPKG6HPOzfkTB4lL375shHM0iiibRhhSKqtPSGScYzuNyl39hVpjXMg1M5EMogoFbKXEwOMF9wXHaXfFaQ1VYzfNUdJBXF3bxw9l9qKJG2JbjgfAoZUP+SAH3+zMDTBeCFHSFlbIbqWyQmLwfm6ix2zfDC81nrKIuJo9HhlBEnXPJVi6lmwCrCN3qXNlUD7hbuJ1FQr4slapCOufiiUMXef3kPvLFzaudukCavd0TfP/tI9QF00SDKfraZ/jhe4fYv2OcUlnh+28f4cF9gxzsG+EbP3mc5lic0dkoTdFlXBuEzeaXAizE/XQ0LmJTNWTJoCGaYGS6nnzRjk2t8JN3DnFusJM9PRM01CXI5h1ML4TWT2iDkq3l5XB3z44omCh34az2QTBMkcWUj0uTLQzNN/LjcwcYaB9joM0iU1Q0GU2XkESdxbSfd67tZDJet2kMr7NAf9M0x4d3ML4c4bcee3PT9ZmrKeFiRUUzJEpVlaomIUsWQyeedXN1ptkionhylFYZiMo98O7QNZHXv9fP1TONHHx0gmM/7SS94lh10LOoxmtBwDBhPBfme9MDjOYi5DWV/6HvZ9Q70ry31M3ewEyNNv1x4BMVBP4hYJqQzLt4a3AXJ0Z6SOZduO0lDncO8+VDJ1FlnQe6hmkKJPjT1z7L1EqII13WsYIATa3WzCNUt54fdXuXoXt9JtHUlsA0WG2bB7fH+qI3tFjFIae7gj+0Xvdw/H/svXd0XGl63vm7sXKuQs4gQQAESIKZ3Qydc8+0JmqCRtIoW9aOzuqsV7vHm3zW62NrvfauLY+TLGkkzVij6VHH6UCym002yWY3M8EEkohErgSg4q0b9o8LFggCYOhmj7ttPX8Bt27d+9UN3/t+b3gej0asarZ8DoBV7XeuCLEsSGa9FEoKtaE7ly+uhEZ3gu+17UObF1yXBNMWx5GLOCUN0xDJZJxlT7JFjPOt2DEs1WZPdEkaASVPu28CVbQ1VQ+80UXqYogvffM4XqWA2xL41ebDKKKBKuooosEftv+sTKIH8HzNmfIYboVbKi6q7gkoeZ6ovMC2cD8FU8GybHlJz02ls5omsf//3sizv9BLh3+xA9HoTvK/d71CQFlaUSVLBjXRJKvqx6mKpAj6srxycBt+Tw5NlzlzpRmtJNNSKzAWDzM2HaG5ZhJV1nHO0zV0tw5x9Gw7qqLz4IaLZLIuXnpvO401U3hdBTa2X2Mu62I8EaImmsI0YXi8AkGw+OpT79NSP4FlCbz3URf7P1jP2FSY+qo475/sZGPnNZ576EMU2SCe9t+z4V20IrBY0gD5aUAWTV47tYlDlzsIurM8uvYcT64/jWeeaXZ3x0WuJyP8m71P4nUU6Wka4ME1lxZN0KIA6xuGOHixE1Gw2NS8uIfi2NXV/PnBPSTmfCSzXr6/9wn+5L2H+c6u93iy+ywgcGW8mo/6V5HXFAKuHA+vPc8DbZc/8e8zdJEzR+p44ddO07NzmMFLUcCuEAuE8ySnFuihM7qTvx7ejChY/Hrr+/zZwHYKhoIomIzlg7hl7e+MgGmKWDdi44KFKH082TXTEBHExcLqs3kX33/nCXqvN/BI5zlaYlMkMj5KhlR+4CoDMwTcOTyfIGEk3CEycj9eOAt48+wGFMnga9uO3nH/leCUdGpcK5fInT9Tx//zf3wBp1srJ/Ik0eS739vP+s1D5f1uNMEZhsBsyo2ekIlINjmWJFhl2okbo69zL640ud0YbsWNWusKaeVkpWUKpEc9hM0c7lt6MxySToN7+VDC+raB8m/81lMHEEVr3ks1kUSDhsppLGztB9MUME0RWdbLjXMAjdXTVEdTdgGBZGCaIoYhIstG2VO3LAFxnqZgLufiwtV66qviNNVO4nHZtOMt9RPsPdLD0FgF9VXTVIRnuDpcw4fn2kjPejl7uQn9HvJIJV1iMhEkkfYxMR1iLufkbF8T0eAcVdEUTsfyfSaWBTMlF4YllvstCoZMUvMQdWSW1VW+Gd//tX8/X6xhr6hVSS976AC14QTfe/p1SrpNla5IBqYlLKFvaamY4p/84g8xLaFsQMD2rnuaB1hbN7Io4fpXQ9sp2voyhL1z/NKug/ziA4ftaz+/2rkfKwGw5y23V0NWFsZs6CK5OXWRdGreUBjNB/m9tndp803y4kgPAE5RxyGVyOiOJce+n/hcGAGt4KRUdCBJBoJg4nDnEO6yFf5m5LNeHK4csrJwA45dW82xa6v5g6dfZfeaiyvysdxuktYNkeupMIPTFWi6TFUwRUfNKIpkkik4uDpVhUMuMTETpDESp6jLjKdDdNZep9Jv0/MWSzID0xVcT4URBYvm2BQNkTiSaGGYIudG6vE6C8zmXcQzPlyqRmfNKBGvPekNJyJcm6xi3/luakKpcoXEpqZrVPhnEQQolBQGp2OMpUPohkTAnaOlYpKY7841yzfDMCRUR4lf//29hMILnnNlzf0pF/zU8DEN7c20Cw7VfnYUeWGikO4i6Wzz3t80oUom3KYvzjAkYuEZWuon8d5Ed1ATS/BgzwVURUcULb71/AF+dnAzR0+3U1OR5Fe/tI/DJzvsZiVnkZ72fsKBORwOjZ6OfkL+DKpisLnrCi5HiWzewfsnOrlw1S6h9LkLvLJ/Ow010zy750OqY2lUWWfrustUhBdCsrol8s5UB7MlJ7/SfATdFDmaaOXCbA2/WP9h2TAsB0EAr/P2ugSiAE5Fx6nc/tqKooV7GXK88XwQBKhyzizignI4SmWHTBTAoeg47nCOjwNRMmlbN8kbf9VFIS+TjruYvO7nw/1NDPVFeO47Z8v73uiZKRjKokc0Z6hkdCd1rk/3vfpcGAGwBUkcrlx5MjYNEV1TbQsu6yhqCUOXMXXJ7uC1BFRnAcsUKWkqIGCZSz2k9/vaaY5Nsa31ysfyxg1T4MJYHX/9wQMUdAVV0skUnXx58zEe6rjA1GyA/3DgUWpDSa4nI8iiQVN0mt7rDWxtvcKv7XkHyxI41NfBG2c3IIt2maEq63xj+2G660fQdIn/dPARRMHE57I7YsfSYXoaBvitR/aiSCbTs37Oj9YxlgpjWiKnhpoAWF05ToV/FsMUODHQwiunNqPIOgKgSDpPdp+5ZyMANhlaY0ucaMXy300lPJz5qInpST/VdSlyGUd5Et7/ejddPcPEKmc59WEz8Sk/Ox+9iK6LnD9dT8vqKcKxOS731jBwpZJiXsUfyrF2wzA1damy/OTFs7UUiwr+QI4LZ+rJ51RWd4yzdsMIimqgl0Qu99Zy+XwNomTS3jVm89CvME5JMqmuS7F2wwj+4KdPnXw7hAMZvvX8e0u2B3x5vvrUQl9CU+0Uf+8bPyv/f3mukl1PnEUUIeTPLjrGt58/UP77u1/aV/77F585dNuxuF0av/31N1f83LLs856bqeXJqvO3NQA/D1jAyXQDLkmjwjGHJPz89bllxeSxr1zgxX+3iR//8RYmhv1MXfcTq42y7bEBOjcv8Jy5ZY1VvileHOlhPB8goXk4P1NN70wNmZKDNv+n0xxYHuunevT7iFLRganLCKKBw5W3/zdFJFlHKziRJANDlykVVRRVs5fVlkBJUzF1GUkt2Ubglg7W0XSYrtqRO3ocKyFbdPDqqU2YlshvPbwXvzPPq6c38+MPd7C21q7gSGc9PNV9mp7GAf7dO4/z2Npe6iMJDlzsxDBFRlNhXj21iTVVYzy/8TjZopO/OLybt86tpzE6jSIZ5DQVwxT5zs73qAsn+ai/lR+8v4df2PwhtaEU3fXDtFWPc+56AztWXeGrW+0qC6diy0kWNIWTQ83IosF3d72L11lgruAk6L7/XcW5rMqbL/Vw9ngjzaunSEz7uHCmnuo6O9xy7NBqVFXH5dY4/E47p441071xiEJe4cCbXUQrjhIMZzn5QStaUUaSTc6dauDCmTq+8zsHyvmXC2fqOXeigWjlHF5fAU2TSEz5EARbtH14IMYP/u0eIrEM0cpZ3vjbHrKZhUSuVpR57cebGb8eorouRT6vkss67CT/xzAClmVXVF2erSKleXDLRVq80zR74vdVHEQ3BQqGilPSFgkggd2fYVkCaz7lieNmjBcCHE200hMcodWzkAubKng5mWpkouAn5sywITBCzbxXu3+qgwrHLIO5CCnNQ8wxx87oVXxygYFslLFCAFkwuZaJIQsWXYFR2v3jSIKFYQlcmq3izEwdhinR6EmwKTSEW9IYLwQ4FF/N2XQdimhwLVNBSM2xI3KNeredJ8vqDl4f7yJe9BFSs2wLD1LhmL0nJzCZ8qJpMlWVy3vpggB1rSl+6Q+OMnwlwtyMA1G0qKido7k9jupcMExuSeO5mnO8PtbNz8a6mCr4eT++ilXeaZ6u7l3EvfVp4HNjBGRZR3EU5l9wAdOUkFUNWdHQSwqGPp/ElAxkRxFRtOz4rCEhKTqqo0ip4Fii7FTSpU8U688UnZwfref5DSeoDycQBNje2serpzYylIgR9mQwLZGOmlHymkptKEV9JE5JlyjqClgCw4kYqZyHDY2DxHxzhD1ZOmuuc6ivnUTGR1UgjSoZtFSPsb5hCEm02NJyjT899DBTswFqQylU2ZiPUZuoso7nliWyKutUB9IcubKGt3vX88z6UzRE4h+bIjsx5eMf/4OvoMyHR1RV53/4P18iEMwzcKWSU8eaefILp9my8ypTE34mxxa6h2sbEoyOhKlrSuB02cvzVMJDqSRj6BLRyllUR4mnXjiFw1nqWIdbAAAgAElEQVRClk2OH2nlp3+5nVTCQzi6QA091F/Bo8+dY92mwXmRehNJNrEsOLi3A7dH41f//js4nCVOHG3h7InG8jhmZ1z0nmrgkWfPsmNPn91YaIh4fR/PAFzLxDgwvQaPVKTSOctsycVUwX/fX+Lpop8rmQrWB0cI/BdWWcvoDg7HVxFWs/SEhst0IknNzVuTa1FFgzbfJNfzId6c6OKp6nPUOGc4marHQmB94DrNnjgfJpsQgCereolrXt4Y76bZE2eNb4Kpop+9kx04JY1Wb5z+TIy9k52sC4yiiDrnZmrJ6g4eq7yAX8mzITjCSC5MSMmyOWwbh6BqOzuWBedna9gW7qfFM83ZmToyupMXak4tyROtBMuCs71NJJM+vvTFlXNvogjR6izR6tuvjEQBmjwJvtP0AQnNQ8GQkQSLoJojombvG439SvjcGAFBMpDmvVrTtIVeTEPCFCUsU0SUDAxdXCTpd0O43DREDEPCXGYlEHTnSGR8H7sawjAkhuNR/uLwbl49tcneZokE3flyd+ON1veCAKpSQpF0dMPuYraAvKbSP1XJP3v9i7jVos1AqCs0hBOU5ht6ZMkg7M2UKacVybDl8+4yCSiLJk+vP0XYO8ebZzfwhz/+BttarvL17UeoCtw7T4rHV+DpL53EH7AnTFEycc3T6k6OBVBUg+a2SXyBPA5niVVrxhkesCskGlvinDjaynTbJIqqs2btKEPXKkCwCEUyBEPZ+SqqApk5J5mShKwYlEoSmrb4ka2uS9HSNoE/uJgP3jIFBq9W0rl+hGil7eVt2DrAj/98oT0/EMrSvu46+19fR3bOyYatA+WS3HtFquTmw2QzYTXLQxWX8ck2BYEg2BQVlmULFGV1B9p8A5ssGPjmCflujH2m5EQV7SRo3rD7WrxyEadYwrAE5nQXVzMxBjJRqp0zFA0Fh1iyO7Xnj2EhMFtyUjRlRCzcsoZTLN33ah/LgpF8iHjRyyrf1CKeqMtzVSQ1L7uifcTmE8XvTLUzmI1S45xBFCxqXSkeqbyEiIVmyvTNVZa5o1RRZ3ukn3bfBNNFH39b6GG8EKTVG+dQfDUVzjlW+aYQsJjVXZxINbIr1odH0mj1TOGX81Q45+jwj6PcEg6qcs7weOUFJMFEFk2OxFspmjJuShSKCrmcA68njyybJFPeRSJTYCd8r49GMebfzZWuTXbWgawYON06pgkzCTe5jILHr+EP5RFvenUFLNxyEUXUF9GlF0wZFeOOifZPgs+FEZBuydaLooXi0NAKDoolD4pDQ5INO9wjWGVvXxDsXIJWcKHl3MiKjnCLVe2uH+Lg5U4mZwIfizRKlgyaY9M83NnLE11nFsYsmgTcWSbSodt824ZbLbKqYoJv7DhcDiGB7b0H3VkMU0TAKstG3g7CTSRoi7eDx1Hkkc7zPNR+gWP9q/j+/ieQJYPffeztu/y1C3C6Smzc3r9sTqBUkhEFq9wVKUkmyk1CKfXNcd58qYexkRCqqrNu0xBD12K4PBq1jQlEESZGA7z1Ug+T4wH0ksRMysPURGCJEfd4CyjK0moxm8pXwenSyp85HPqiHgtFMfn2bx7kg4NtHNzbyfv7O9i44xrPfOkk4ei9xbUTRS/TRR+PVl4sN7HBYpK9mZKLfROdzOkODEvEQuCByDW6AgvUAj8b7yaqZiiZEhOFACVL4sHoVTr842QNB4emV3MtE2NOd5KbdCALBi3eaR6puLQwFs3Dm+NdzOpONFOmyRPnodjlu/Z07wWN7iS7Y328NbGWC7M1bAkPIGKR1lwMZKPkdBV5fgITBAuXZIvHyIJJrStdntw8ctE2jvO3J6JmCSo5ZNEslxDb3d8wmg9SmK+ouQHfPF1JmZvqJo6qW4V4ap1pHPNzilsqolsLaoKXLtex790NvPDcB8SiM/zTf/7V+edr4bkxLYGJiRAP7T634nXRSyKv/Nl61vRMsGn3MGMDIf7in29jfDjIqq4pvvo7J6hunCkfbzQf4FSygbFCAM2QF1U07YxdY1N4ePkT3Qd8LoyA4lhaSSDJOi7v4ji+rC59yCXZwOVduWxwT/sF3ru0lv/43qM8vf4UEU+GQklBECzWVNu15KYFRV3GtERKhkTJEJHnS029zgIbGge4OlnFluarxPyzZApOskUHUd/dSWE2xaaoDKTpm6hmVcUEbkeRRMaLSy0R8c6VGTbvBAF7ZdM/VcFYKoQomgTdWZyKTl5TGErEwIKgJ0vIkyXmm6Vk3P9HwOMtoBVlCjkVy4JCXiGdXKiLDoXtCfb6YJTWNROs7hjn2KHVhCJZ2rvtCfHAW11c6q3lV/7+uzQ0T9N3oYZ/+0dP3vUYBAEC4SzTk/7yKi8+5UfXF19LRTXY+ehFNm6/xsG9nbz9cg/tXWOEl+EgWgmWZZf5iZj45AKWBb0ztSQ1D165wCrfFH65gEsq0RkYKyudHYm38GGyic7AGNJNr/2VTAXbwgNsCQ9SNGUCSh5RsPDJRR6vukAg0Ux/NsqTVecJKnkkwVi0CkhoHnqCI9S7E1zPh3l3ag1r/WM0yh9fbH45CIIdz+7wjzNR8HM00UKLZ5qYcw5ZNGl0J/hS7cl5Pny7V18R9TKXk3Qbp0YUzEUT781wS5otfVpxQ+RdAKxyF/uNOX8xxfsCbqeyFg7P0dU5hM+Xs8tnp4M8+/SHqDfxOpmmwLnephWPAXbhyoXj1XRtG0Uvibz3Sht6SeIrv3WCD/a1cOJgA8/9km1EcrrKXw9tpn9ey0IRjHlH9gbN4qeLz4UR+DTRHJviOw++x2unN/Fv9j2JQymhyAbbWq6wpnqcwekYb5zbwHA8Sv9UBYXSRvrGa9jaepWHO3rxqEWe7znBT49v5U8OPmJ7wKJJR/Uo7dV3p3RWG0rywqaPePNsD/9631PzddE6D3dcoCFy9+3rgmDxSEcvf3FkN//8jefxOvP80oMHWVU5iabLnBxo4fjgDVI3C49D49HOlb2Z20EvSVwfCpOdm0+0ChaxylncHo365jiqs8Sh/R0oqs7ocITeUw3lxLCs6nh8BabGA2zfc5mahiQzKQ+WJVAzv08u60CSTZwujcnxICeOtJKYunuqcAGL7o1DvP3KBk4cbSUcnePQ3k7y2YWa68SUl4GrFQRDOVyeIpJkLarbv1tY2CWTkrjATprRHQxko2R0lYgjS0CxjUBXYOGZaPNNsn+yw/ZCbzqnXy6yLnh9STL5hietiDoiFk6phFteWh4ZVTOsDw4jixZeucixRDNJzUPjCoppnxSSYLE1PEjfXBVHE608X3OaBleSM+l6+jKVeOQipiWS0R1EHBn88ifotwG6/KOcm62j0z9GRM2S01U0U6LBk0Sapyl3SxqTBVsAyiVpOCT9rkIqDXVxGursHE4y5aWpYZIvf+HIIpoW0xRQFZ1kauXn0cJ+R4KRPJMjfq72xtj9/BU2PzTE5HU/06ML380ZCtcyMb7V9CEbQ8PIorGY0fZTZgj4b94IyKLJQx3naasaJ57xoRsSqqxTFbQrCUKeDDta+1hfP8TzPSfK36sMzKBKBqJo0VoxwXd3v8tYKkShpKLKJaoCMyiyTlUwzR8+9xIV/hki3jl+++G91IaSGKbIHzz1GqqsI4kWm5uvURdOMDkTxDBF3KpGTSiJPM8b8juPvl0uDwV7BfK/vvAi1eEUA9mIvQQvuQhUzvHLj7xLPOfDrWgozhIXZ6vwywVWNY3iCBZQLJPhQog9tZfprBhdck3uDIt00sP3/9lT5UYYSTT5te/tZ/2WQWrqkzz5wmne+OlG/vXpehpbp2ltm1gQxVEMYpWzDPfHqKiaxeXWCEUy5LIOKmrsJfLORy9yfTDCv/q/nsEfyLO6Y5y6plv4+2+s91lGyFuAbbuucPVyNT/4/kN4/TaJX6xqBuabuDRN5sTRVq5dqsIwJFyeAtv29NG65t4oRwTs8IYFGNgNUD2hYbxykSPx1vL4NFPi3EwdwzlbbW6m5CI3H/e/GWE1i/gx/T8Bi6CSL1cN3Xh+SubK8euPD6t8/f1KgUcqLvLi9U10+MfKIaiPUk2cSDUiC/bKYHesb5ERWJa/aNmfvrBxW2SAnOngpdEedEvEKer0BIepc6eQ5gXiN4WGeGtyLX86+CB1rhQPVVym1pVe6eDL9pD4vHl+9Zf2LWI2BdsYtzRNEI2uHD4WBAu3r0jf2UoyaQeCaNHaNYUomTYp5KLzCTglnVpXGpd0/3M3d4Jg3QuL1KeKnxMhzn9liBc9xIs+DEtgvBCk3TdOQvMQc9hx5cmCn5JlTwBBJUejJ4EqGJxKN7AhOPKx2DW1ojTvuS/eHgjlcDjt45VKItk5JyVNRnWWkOdJy9zz3EfZrK225PMXkGSTmbQL0xAIhu1eEMMQyMw50QoKomTi9mgUCzIebxF5PgeQy6q8P9BGR+0YZ+P1rApPUjRkAo48A6kYUfccE8kg02kfNb40BVEmKOcpiDKJkoc1oUmGpqJIpommy4iySU/DINXBmXt6ES1s7pc3J7rYFb3C2sAoogB9cxW8O9XOk1XnaXQneGtiLeOFINsj1wirWYayEd6Pr+L3Vr9T9vp/NLyFkJLj8aoLSwTvb+BovIW+uUqerzmzRDjo5dH1WJbAC3Wn7XtlivzpwE56gsNsjQze/Y+602+eD4GZCHjnVyOGJTBXcs573rYca95Q0Ey761cVdVxSiQ+OtpMuenBIJaoiaXI5B5mik+m0j8ZYHEMUyGsqG7uuEQ5kMSyB/HxuwSnpWBYUTdk+vyUiCiYuqWQLFs3fN8MSyisERTRxSxqyaJLRHYiY5fyIZkrkDQWvXFzxei8HXbfzCMoy9N9gP7+HXmvjb76/CcWh8/wvn2H3c1fIZxX++l9vpa41xdPftHUC5koO/v21XQSUPM/U9M5rhS+MxSWVyoJIK9yNT2Q2PnMrgZymMjkboGRINEemF3Vm/h2WwpZqtDsOw2qGmZKboJK3k10IVLlmyZRUgmqeWd3FZMFPrSuNW9IomPLHMgKqwyhzG60ERTEJhlfuQbjBn3QDgVvq8iXJmt+2sN3lXhz6cHs0ZI9BouidJwsTiOe8FHWFCs8sVd4Zjo6uIhTIMmoE6AyN0RKaJl1wY6TsCpr6igSXk1UEfHk2VQ8Sdt17o5MARB0ZKhyznJ+tIajmCCo5srpjUWXJaC5IoydJsyeOZsqkNDeGde8eukPSKZkSc7oTl1RCFKxPRJX9cSAILEk022WNC/dLFk18YhEoLvmuYhjMznjwqEXiCT+lkoxbKTExGaKkS/i8eUoFBQL2cb1KcdH3nZJ+24lREqwypfjNuFmCFZZKo2azDrSSjN+XQxQtNE1GVfUlTsGdWHwlyWLXc310bx9BQCAYyyKKYJo6e75weZGymIVARnfw/nQrB6dWE3VmFlU0PVPTy56KK7c93yfBZ8oIaLrEyeEmhpNRXKpGbTCJIFik824k0cTvtLV+03k3piUQcmcRBYvZgovSPJdL0JUjpzlI5jyokk7QnUPAIpn14nMWcKvFn/ty69OEVy7S5lvcGFQyJcbywXLHJC57ezX28lUQoCv4ccJAnz1UemZIF92siUxgWAIuuYTfkSPkzOFWimyuHkCVdJxSiUTey0zRjUcpEnTkCThzzBWdrA5P4pRLuJeZNO4WPrnAptAQ78dXs3+yA7+SJ6M78Cl5HKI9WbZ441zLxNARYd6TvlexG4Bq5wwuucQHiRaCSo4aV5ru4N3lnz4LqKpM4XIVuXylFre7QIPbvu6SZCIIJgjgdJQIBH7+ncfnLzYyOhbhsYdPIUkmBw6u45GHzuB03ntllSRZRCoXO0IOp0Hb+sVkcJJg0uGfWJHuvNJ5dwUmHxefKSMwnfEzmg6zubGf5ug0AhZXp6u4MlVFyZDY0ngNwxI5MdSMQ9ZpjU2yunKCF09upS6UpDaYRJV0DvR1IggWiYyPZ7tP0jdZzUzeTU5TeWrtGVzLVBHdDyQmPbz3Wju7n71MpDLzczM2t55GFkxqnGmkW8jybvedd490U12RpLFumoHhSgK+LLXVn04i8X5ibcXtJ78NlTekBqHFWkiyh13ZskTjjc8/CQQBGj1JXNIFrudtYftGsUTMkSGi2pPZ5vAgATVH3lDxSkXq3CmaPfFFib+e4LC9uruNcahwzrIndpmxfBADcZGX3BUYWxSmkwSLHZFrtjPwXxAzWTcHezuRRYOdXRfxuQpUV6eWvf53uieXRmo4fL6DXd0XaKtdnk7+42I6HrB7AEyRoqbw5r6NPLjjwj0bAcuCXEbB7b1zjN8ja3yt4cTtd/oU8ZkyAtmiA0Uy0AyZH3ywi66aEXrH6hlORpkruHApGoWSQlVgBtMSGExUUBNMMZCo4InOs/idBYq6Qn+8gu7aYS7M1TKTd3P42hp0U2R8JkR37QirKhZ7zroucPy9Ft59uYMXfuUkHRvHyGcV3n2lg6u9lTz7rdO0dt65Smcm6eKdlztZt22ESOXHl94zDYG5WQeSZOL137veqShYqPfAhDg75+LchSYGhiuJRWYYGK6kpir5uTACd8KtNeK3+/yTQhQsqlyzVLmW99x8SpGNocVi7rfy7LTfBd2DJNiMq7eyrgK0eqeX7LvuPq76zg028PKRrbidGr/z3BuLHKq9J9dz4moLv/7kPqKBxUYnk3dy+HwHTlVj0+pr+FyLJSBvxp3uydBUjJePbqWxcuqujUAm7+Qn7+9g65ordNRfX/EcDofG1HSA/oFq/P4cui6RnvUs23vjdGq4VjAOuiby4z/ewrbHB+jcdHdjTGsurmViTBV9bAoNEXFk0UwZVdTvKV9xr/hMGQGfM49lCZR0GVUymCu6CLhy7F59kcZwnJA7y+FrbTiVkt1JO39hfI4CdfP8+YYp4JBLjKbCPNt9CgGL2mCSVbEJQp4stcGlPPuWKTB53c8H+1tZt32E1d0T5DIqHx1oYfhqhJ1P9/1cr8Ns2sn+v11LS8cUPQ9+ek0iN3BtsJpVzeP0Xm6kpMvMZtxcPlzH0eMdbN90iaqKJC+/uZ1oeBafN8/WDX3sO7SBVNpLdVUSVdGZzbiJJ/143QWa6ycRJZNLV+tQZZ3H95yiquLTYULUdZFM3onXXVjE9nk/USgqaCUZj6uAJP23Xb8Qn/Fz7HIbszkX29sv80DnAvf+8FSU432r+NbDB5d8rzKU5g++/DKCYBH0/PzDPMPTUQ6c7WJV9e0n5M72Ec6ea+b7//EZDENkfDzMP/on31hSIQTwhWeO8dzTHy17HMMUuXiymt3P3zmWb1gCJ5MN/GhoCwnNQ1pz8w/X/oySKfHK2Hq2RwboucV5uJ/4TBmBSv8MdaEEHw61kik42dJ0jZpAisNX1zCcjPJ4x1k2NQ7w+rkeVFlnS+M1vI4CdaGF0sHZgous5iCnOTgx1MwzXaeoDqQ5O9qIS9X40oYPlz23IECkKsNM0kU+q5LPqiQmvQQjC5wjWkFmasxPds5mL3V7NKoaZsoVMbeiWJCZGAmgOnQqameRJIuSJhKf9DGTcAMWkYoskaq5cgv5+HCAa+cr+PBAM4YhoqgGomTR1j1RLscs5GWmRv1kZp2oDp1o1RyBUP6OmgXLwTQF+oerUGQDryfP4Egliqyzef0VVreM8erb29i9vZd8wcGTD53E4y5gWQLbNl4mPePl4tU6hkdjbFp3lelEgJbGcZJpuwa6tipB+6rrRCPLe8bJGS+j8+IoAa9dFTQz5yY566Uqki5r7d4O/aNV/NM/+TL/8Df/mua6T0d4Y/+H6zh4vIv/7luvUltx76ujVNyNVpSJVs39V2FEBMHC6yry0tFtbFzVj/M24dV8UeHKWE2Z3iTkzeJ35WCZfLhpCiQzXqbSAYolZVFYy6mWqIvG8c/TaiPY+sljiRDJOS+GKeF15akOp8rU0pYFyTkv0zMBjlxoZ3gqyrXxKtxODbBwO4rUxxKL1Nyqq5L8vd98nel4gMHhSn7ww0f4lW/tw+NZmi+qqlz5WRAFi8q6WWYSrjtS0syWXPzNyEa6AmM8W3OOP7r0BIYl4pZLGKbIYDb8344REAXY1nyNTY39ttjEfM3vmsqx+c/t/399p02/fINH55vzjJkAA/EKWiJTVPpnGErGKOoqe9ou8mDrZUTRWjHWahoi4WiWubSLfFZhNu2kWJCpaljwYKfGffzNv99CLqti6BL5rMKz3zzDrmVWClpR4sTBJvb9dC1bHhrgkRfOYxoWZz9oYP/LnWRnbVbBQCTHM984w+quSQQBzn5Qz0fvtTDUF8MoSVztrUR16jSujiMrGvmswvtvtnHsnVZ0XUQAGlbHeepr56iqv7fSRrAn3XxBZTrrwu0scrq3haqKFKpawu0qUirZj4jHXcA/T6w2PBph78EeQoEMiaQfwxBxOTUcSqk8ce/adp7jZ1Zz4Eg3Dz94lsa6peG0I2fa+Rc/eIHf/trP+OLDx1AVg9OXm3nj/U382i/sZXXjnZfR9spRKnPOfBowTRHdEO9Jk/dmHD/UwthwiK989xge372H9z5rsCyBxzac4f3zHZy82rJoNXArUhkvf77vYcYTIa7HIzzQeZnf/4VXqQotXRmOxCP8YN/DXBmtRhItJtMBpmcCRP0zPNB5ma/tPozfbc8FuiFxZqCJd890M5qIMJdz4nZofGnnUZ7ZchKPs4hpCZy42spbx3u4OlbNTNbDi4d38PZJW7SlpXqC7zx6gNU3hZQEwZZ4ra+L4/PmaWmaoLtrsPzs3y0k2WT9AyMcfqMV0xQIhPOIN60mApE80Sp7RaSZElndwUOVl6l0zZU7qSXBQBKNFdX17hc+U0bgBm6lx5VEi5FMiEzJQa0nxdWZSpr904Qci2/MVN7L1XwUl6pjIdBRfR1dFBjJhKj3pojnvYxmg6yPXl9yTguIVGaYm3GSzTiYHA0QCOcWlTIGwzkeev4SlbUzWAi89Gcb2f9S5xIjYFkCZ4818O4rnWzcOcTuZy/hcBqMDwd46yddRCszfPU3P8QyBd78cTev/eUGvvsPDhKM5Nn93GUa2xKkE26e//YpNu8eBMHC7bEnjyu9lbzzcic7HrvKpt0DTI0GeP2H6zn0xhqe//YpXJ57S2CNTUTwefM8+9hHiKLF9//sWULBOS72NXB9LEZT/QSyrHNzk02+4KBQUHFVajgcJfTcYuUjwxAZGYvN/y2RybpWPL/LWeSDs+3s2XyeWOjeuZv+Dv9l0Nk4Qt9oDftPrWNd8yBe1/KVVbHADN974VUGxiv5830P3/aYLx/dxvErrfzak/torZ7kejzCH7/6NI0V0/z6U3uJ+BfyDJm8k5NXW3mg4xJPbzlJQVN55YMt/PV7O2mIxdnWfgVRsOhsGKEyOMOh3k5+dGAnX911hHXNQwC4HUVqIomVhoPLXeTZJz8qS4TeC0xT4MKJas4draP3WC2hiiySvPAOPfDUVZ79tt0nIGIhiyaThQBNnoXxzJWcpDU3zZ6Vx3g/8Jk0AsvhUqqKqzMVPFF/ntcGu/naqhN2sjcXpM6TIuzM4ZR0pjQvO6uvsiF6nWxJ5VyilpjLTtImih7OJ2tYHZgkb6gE1PwimtZwRZZUws1Mws3UdT/1rUlu1NEIAviCRTbuHCrvv27bCH/7nzZjmixiBBwdDPHuqx1s2jnIQ89fxOPTsCyIT/iYHvfz9C+epXlNHMuEB5+4wg/+5U5GrkUIRq7jcpdweWzZRqe7hMe/8HJZJly7UInq0Nm8p5+axhkqa2fpvxjj4qka0gk3Ls+9TaRVFUmCgQx+bw7LEnjuyWPkBJnJVBAJi02t/XhdBR7btUCO11A7xdYtl5kqeumu6cevFKiKpfB78wQDGSqiM/YSGIuaygStTSt34LY1jjEz5+byYC3R4OKwkWXBVCLIgePdDIxWYJoiTTWTPL3rBCH/8nHl6aSf1w9tpiqa4pGt5xBFk2sjVRw9087oZBRVKdHT3s/OjRfKSl+WBfG0n/0frKf/ehWGKVJbkeAXHj1aPo8owEe9bfznN6oxDJGNnVfZsf5yWfWrUFQ4ebGVo2fayRdUutsGefLBU7cNlSTjHva/1MX0hJ/G1dM88GgfXn+Rl36wmVAsy5VzVUQqMzz07AWiVbOM9Ed47/VOchkHLR2TPPh4HwgWZz9oZG7WyehgmHxO4Rd/6yguj8bpo4309VaTmvbi9hZ5+PnzBCM5juxt4/pgGJe7xEPPnaexNcHhvW3kcyrjI0EMXWTnE5dZs27llZgq6zy56RQ/fHc3vUMNbG9fPvatyCYNsQQC4Hev7E0bpsCxS6tZVTPOU5tPocoG7fXX2X96HdNpPz5XAfWmniHLElhdM84vP/YuQW/ObkR0FPmf/+zb9I3WsK3dFomqiyapiyYZmKhAEk2aKydZ1zx4Vytmh6qzrnvwzjsuA1G02P7YAJt2L5/Tq2laWAl55SLrgqP81dBWLs5WMZ4PcCTeQsFYg2GJrPXf3wqoW/G5MQJ5QyFVdJMuutEtkaIhMZIJM54L8LOhbv7HnjfxqwWCjnw55GNaAkOZCDlDpTVghyPSmpP3xtuocM3RE118g1RniYrqOcZHAowNhVjdNcHA5QpgPr445eHAa+0MXo4xm3IRn/BR0qT5hqAbdW3w0/+0Gb0kUVk3g9u3EJ/MZVRE0cQXmK+MEMEbKAAWc2knd4JhiGRmHHh8xXIeQlZMfME8+axKsXAbvcIVEAndXMVksapljPFcgJa6SeY0J5KqozpKhKpmSRVceNUismJS3RTHUcjR4E8SUPPkSg786hxupUg4mCGvKwRjcxiWiKqW0AyJbElFFk08yoJIvM+Tp61xlEMnOtmydulEki+qTKX8dLRcxzBE9h7dwFzWxW997a2FneYv/1TSz4/f2klyxseDPReRJQPLEkik/WglmQ1r+plOBfjRG7vRDZGndp4CIDXr5V/+xRfQSuxjXUgAACAASURBVDJbu6/gVDWSsz4cN03gwxNRzFOdPLjhIskZL3/z9k4EAR7echbTEnnveBevHdxCT3s/zbUZDnzUzVzWzTeeeW/Z664VJV78k63UtyboeWCQk0eaOPhGB3ueucjR/W08+sVzPPHls+x7qZvTHzSydc81Xv3hRjbvHMDtLfLua2vxB/O0dY9z6mgTkmLy8HPnwbIpuAf6Kjh/sp6tD11lbChE7/EGahpSlDSZ1s5JVnVOMjYU4pW/3MTv/i97uXCqjnxW4Zmvn2awL8b+V9ZS25TE61/ewxcEi42r+nnjo40c6u2ks2Hp6vpeYJoiBU3F4yiWNX5FwcLrzDNmhCmUFLyuBboJj7NId/MQAU+uPJ6aSBIBi0z+zu/SJ4FlwdR0gGJRpaF++apBSbbY+ujgXR3PKZX4Yu0ZgkqODxNNlCyJvrlKNgRHeKL6IjXLVIHdT3xujABAQM1zNlnH6sAUmimjGTJzmpORTAgLYUm836sUiTgzFOeZMg1LoDdZi0vW2VN9ZUkUWQDqV8Xpv1jB1Jifx77UWzYCeknkR3+8g5mkiy/+8kmq6mc4cbCJ1364YfFBLHjqa2eJT/p4+8UuolUZmtun7FijW8MyBfJZ1d7VgkJOwbIEXB5tyWBu5TEXJROXVyOfUyiV7MyaadjHUxx6WeDlk8DCbja7wXsviyaGKZItqcxqLqJmhpAjB9hlqA7RPmdWV8nrClM5Hx2RCUYzNs1vwJFHNyUmc3ayOKc7qPGky7XtpimwZ3Mv/+HFJ7nYX79kPPXV0/zGl98qr9g0XeL9k52Lk22WLcz+xuGNpGZ8fPvZAzTVTiKKYFkWW7v62NR5FUkyyWRdjExGuDRYx5MPnkIQ4KPe1UzEQ/xPv/4TGmsmy5oVN3er67rE1586RM+afjJ5J8lZH5f669i27jL5gsrbRzewsf0a33z2IKJoEg5k+KvXH+LBngtLfhPY5HXTE36e++YpqurSzKZdnPmgkXTCgyiZ7Hj0CqFoluqGFJlZJ5OjAU6832J/LloUCzLZjAPTtJ+dxtVxVq9dWHGZpoBespvSnK4S0cpZ3F6N/ktBThxqIZdVyc45SE55MS0B0xBYt3WYVWsnECWTy+eqyWYcKxsBoCKY5rGNZ/jp4e2cH6r/2BrOME/JXjXJ8FSMgYkKIv4Mc3kn/eNVVIdTBG6pKFJknZB3oRfH1gG3EOdFpz5NWBacOtNKIunnW18/cNv99JJIZtaBlpcRRHB7i3j82pLS5Yia4Qu1Z3i6uhdznn9KFuxu5k+73+hzZQRWByd5c7iLLzSdYTwXYDLnZ1VgipAjh26JJPNuxnN+fEqU1sA0mikzmg1RMiSSBbedRPUm8chFLqSqWR8dQbmFzrZhVZK3f9KNL5gnEF7wPExTZHQwxLptwzSuTpDLqPRfqkDXlpY5tHVPsOWhAX74x9t57a/W8/XfOUZl7SzRqgzhiixnjjYQq57FsgSOv9dMtDJDXctCpYGsGMiKweR1P+mEHU+/IULR2jHFiYPNXDhei6IYxCd9XDpdTfOaaQLh+6OLK2LzvBiiMG9AbVpb0xIwLRFFNPCqRUxE3EqJoiGV6a51SwLL9uJCjiwhZ55sScW0BCrcGdJFk7yuLGpw8ntzPLD+Im8f3cCmzsUUzrouMTxWQTztp6ApjE+HyeWdWJZQZvs0LZE33t/EhWsN/P63X6alfnGtfa7gYGQiSmrOy1zWxcycB0U2yobk6kg1sfAsqxpuWnbfcluroimqIikUxcArFPB7cqTnPOi6RKGoMjIRoyaW5L3jawGYTgaYybiZTARZDg6HjiBaZGYdmIZALqMiiBayYpMSur32RCGKtlSmoujUNqb4rT/cT6x6jkJeRpZNMrNOZNlEdSxuSqqomUV1GLzzShexmhke/WIvJU3i+KEWFIfOd3/7CGePNfC3P9hSXsTaYUhrfkJd6oTcCkU22LSqn3dOd3P4fAeuZSjf7xaCAF/ddYQ/+skL/OMffZW2ujHGk2EcSomv7T6MciuJ213qa9wrUmkPk5O31wAxTIHBocqyiNJysCzIzal8sLeFM0fqScVdSJJFfWuKXc/10do1vahSTBBAEcwlzLE5XcFCwLMMW+z9wufGCLQFJgmoeUxLpMkXx7AkAmqeoiGzo+oaWJAtOWjxxXFIJUqmREFXCDsyWJZA3lCIODM83XCekCNLWnNjWiI3C38AVNWnMQyB5jWLJQElyWTDg0OcOdrATNKNKJmIoi2cshyiVXM8983T/OiPd/D233Txld/4iFj1HA9/4QIHX2/nL//fBxFEi2Je4cmvnSNatRCW8YfydPSMcfxgM9f7wwTCeb7ymx/idOm0rZtg+2NXObp3NWc+aKCYV3B7NXY93YfH9/FfwpthWvbkb8yLbcxpTvK6PE9xu7REpqArzGpO3Ip2E0e8VZ6UFNFAEi3ieQ95XaVqmbzFtnV9HDnTwbWRqjLfu26IvPdRF0fOtBMNzqEoOpPx4NLGHQtmM26iwVku9DfQ1jSKd56KID3r4fVDmxkaqyDkz2JZkJ7zEg0t5B9MU7A1qW8Dh1pCvKVg4cYkaVkCRU1haKwCrbQQknt4yznC/gxzhBm4VMFP/2wrqmpQ3xpnw44henYMcmRfG+c+bCCd9NDWNU5gBb6lUCxL9+YRXvvRRoKRLIYhsuvJSyuWJ2tFmUJeweEq4fZo9F+qIFKZIVKZ4eKpWt78yXpS016c7k/WPV8bTbCjo483PtrIqk/YvVsdTlERTON35wl6stRGE6xvHmRt4ycvjxRFqyxNezuc7W3mxZcewOEorbiwMS2Bqekgjz50ZoU97Gfq6Nst7PtJJ23rJ2lZO4Whiwz3Rfjxv9nMN7/3IS2dt5cdtSw4P1ND0ZTZGbt7fYt7xefGCLSHbO+u2nO+vK3Zb8fjbqgHtQbitAYWLmzIkafGs5gvv2I+SdzAQtOYJFts2jmIVpTw+gt86/eOEqueIxTL8tiXeqmomUWSTZ74ci+NqxLksir+YJ7GVQk27hwsTw6xmjm+/b3DVNTaE0xTW5yv//YxZlIuLFFgqBgmvDHDV2o/4t2z7TilEg90X6W6Nc14PkBAzeORNVSPQctTU2h1EjHmqAzPYooCfbMVaIbM9uev0dI+TXzCh9Ot0dQWp7L23oSyV4IqGsRcdiwfwKcW7HCQriJA2SNxyxrKPPGWW9GIueZAsBWeAGKuTJnUTBENws4seV3FrWh4ZG3JWGOhGdqbR3j/VCf1lfY9LGoKbxzeRHvzdb7y+GH83jwv7tvB3iM9i74rihZffvwIqRkvr763lepoit2be1Fkg5HJKEdOd/DUzhPs2WzHzKdTgUXfr46l6L3ayHTKTyy0fE+DvepYvkbUoZZorJli+7rLPLt7oXlIFCycjhJeMYfTVUIr2q+bP5hHlg12P32RvrM1ZGadrFk3TvOaKRxOna/9xlEUxb5267cNYRoi3kCBJ758hqsXqshnVVSnjsuj4XSVeODxy/O5JRslTWSwL4bbU6Rp9TSCCOdP1hOrnmPTg/2EIlkKeYX29WNs1mzpzke+cJ5wzK6+qaiZ4bEXzhEIrkwAWP7tis629j4OnO3i1LXmT6SH2zvUwFQ6yC8/doAta64g3scwiEst4lJLjKdC6Ia0IjFlOu0hGp1l1wPnkVfoujdMkY9OtN32fHpJ5OjbrTzypUvseb4Ph8tmP5287uc//6stnHq//o5GwERgMBtBM6W/MwIr4X49JKJo0bB6oQzr5gqgjp4F7yYUzbH90cU3I1azULbmCxTZ/mh/+X9JtljdbRsvzZSYjttx8Y3tI7RFx/ApRZrD05iWiE8soM7H12XJoKkujhLWafbFiTqymJaAzyhyXXMheg26t17HsmwGQsuyyWRv1LGXNUqtBUGKuzUQkmgRci4OK1migUsuLdJvdkhGWaJPEU3CzhsJuvlroS5mfXTLpQXlp2XGoqoltnZf4fWDW/B78ov2y+RcJGd9XOyv58jpjrLu8k0jJOTP0NEyQjzt55UDW6mIpFnbOowoWOiGRCbnIp7yc+5KI+evNbCp82r521u7rvDm+xv5k58+zqNbz+JwlBifDrFt3WWCvjtPhEFflh3rL3Hs7BrCgQz1VdMkZ3xk8w4e3nKOmoY0NQ1Lk3uqw2DDjqEl2zfvGij/XX9TmDAUzbFld/+S/Vs7FjfJ6brE+PUAgUiOHY9dQSvInP2wAb0kEorm2LRzYMkx2tcvcDD5gwX8G+6ekK6lapJta/r4y3f2EPAujt1fvl7DVDrAyHSUyVQQWTY4eHYt1ZEklcEZVteOlTmcKoNpCprCv/jbL+BxFhAEC787z4aWAZ7ZcoKIf+5jOzqraiZoqZ7gRwd2MZUO4nEWCHqyPLD2EpU3yco6HCW6O4fYs/Pcooq/m2GaAtmck0TiNqIylsBcyklL5zQOl/1eCwIEIzkq62b5oL+F3IB6W44oA5HedC0bQp8ua8BnygiYFuimhGnal0YU7PpZSbQwLTsufztStJuhFe1mrhsTo8enoaifDq3A3UIRTQxLYCwfwCHpyIJJ0ZC5MlvJbMnJ2uAYYUcOSbAWedpgXwtbiNreZllQMBQuzVSR1e2qmzX+SRxSiROJRnxKgazuoM0/SdRxdzxGhimQTnuJhBfzvtzN9f44+3hdBYK+LPm8imUKNFZP8fiO08RTflRFx6lqfOvZA7y470H+1V89T11lnK88doT9H64rH0NVStRUJFFkHZdD49ndx8nknew90kNTzSTNdZN88eFjHPiom2Nn17B21RDf+cI7TMQX4r61FXH++19+mdff28IPXnsYAWiqnWTbOrsJyuvOUxGeKXuPgmAR9GftcKBo4lBLPLPrOEFvlkMnOknPeQj6cjzYc+GOYaZPAw5niXVbRnj7xXX8f/+brVTX2TNKR88n5xByO4vUxeK4HQsVXops8OSmU/QONdhe9k0e9EtHtnF+qB7DFNENCd0UefmDLUiiSXfzkE0lAUykgrx0dBvVkTSdDSM4FQ3TFJme9fOT93cwmQ7wu8+/gduh4XEWqbul0xfsstXGymmC3qXlww0V0/zu82/w0pFtnLrWgoBJz6p+THPxQ/nw7rPz+aaVr4EgWLSvvk62duUqJFG0iNZkOHmwgVAsh+rQsSyBqVEfg5ejpBrc7Jtsp8o5u6IhsBCYKPhXHsh9wmdKVEYzJJI5N+m8C90U8TsKRDxZPGqJgi6TLykEnIW7kls7+lYLI1dDZGbU/5+99wyz4zzPNO+KJ+c+nXNGB+RAIpBgDpKoLFmSLWdfY2ucZtae2Zmdsa+1NzjIq7F3dizbsi1bsmRLosQgWhQzCJAgiJzROeeT8zkV9kc1utHoAIAEJEqj5weuRp06Vaeqvvre93vD8yDJBgc/2E9Dx8Yt/4YpkC6pZEu2ZW96EWX29C2Rsl2PoiFxKV6JZloiFh65gCzqdPpmSJdsDKfLqHXGKLNbAzhedDCSDlHrilG2SDKWKNoZTpdR47S2TWQD9CfL2eSbZiQTImTLUOVIcCLSQLd/irD91kjsUmkHX/zyY/wvn3vyHV/nrWJkvJy3T7bx4L2nCfh/8JwyP8F7A//96cd49WwP/9+vf5Gwbzkklyuo/D/f+QDDM+X855/6Jo0VNy+3+sOEYcCZN+r46hf24HIXCVRk0Esic5MeGjsiSB/U8YVzfKzu5LrkcJoh8OT4dkqmyGca1+YosvBjJCqjSjqVnhQ2WSNfUih3p5BEk6IukS0qi5O/SUkXyZZUNN1aGeiGiNeeX1FBcO5oNVv2TjDWH0S166sExq9HTlM4NtPEkelW5nMe9Gs8BBOB3972As2+jWN4N4IlQWgpHvmV3IZLwZuBZorkdJVo0YVHzuNTLL0FRdTX1J69VcTibuYjXprqZ5md96NpEpJkMDkdQhRNujtHSaUdjI5XUCpJdLROoCgafYO1FIsydTXzlIfjXOqrJ5u1UVkew+POMTpRTrEk43QUsNuKJNNOTpxpw+XM09UxRirjYGKyDNMUaG+ZZCHqJRrzUNJk2ponqQjH1l2q/wQ/mphPeq0SaHXluM0WVOZjPhRJR5F/sMI5V5HLqczM+UmmnDTUzeH15NA0EVk2VhULXIUoQs/uSX7+Pxzh3NFa4gtOJLdB712T7L5/mAnZj7hY0roeJMGkwpEkr996/8+t4D1lBNaDgElRlyloMm5bgaIukczbl6pErnIKBZ3L8VuPP09FfZKhi2VkUirF/MaX2her4B8u341PzdEemFkSDL8Kl3J7SrRkwcAlF5FFHWNRAm8wFWYu76VoyCiigSzoDKbCzOfdlAwJRdCRRWNxm2dpv6CaIWxPoS3qx15VGbtdmI94OXuxiZrKCMOjlcwt+FAVHZcrTz6vcPxUG7ohMjlVRmvzFKJoMjldxvFTbWzpHUKSDKamQ1y8Uk9D7Rynzzfj82W4cLmBHVsG6B+sxuXKL9FKTM2EiCXcS/XekmTwypHNYFpx7kAgzdHjnTz+4NvYbD+cCeEnuDPoaRzj6OV2vvT8A3Q3jCNLOsmMkzNDjfRNVfHxA28Q9t5ZcZXrYZowOR3ime/upn+whlTawa/+4nM0NMzy5lub6OwYp7V5/W54RTXo3jVN185ptJKIKJqIiyW4fm5czi0IsNk/iX6H+x5+JIyAIhm41OISEyFYyVNZNNB0EZusr0oWHvxQH95AnpbeeXIplcq6jQfQeDqIUy7yK72v0exdWGWhpXdZkywLOg3uKGBimNYKxjSt1U+dK0a1M4EkGNgX5QLrXVFqnPHFbRqiYKzaTxF1OrwzFBYJpuxSCVnQ6fZPYRdvn3COifVCRKJeUmknzkXa5urKCB1tE0zOhBgaraSzbZxQMEkwmGJgqJqayghDo5X0DdagaRLZrA2ns0BFOM7OLf0cyXcxPRcgFEixpWeIickyXjm8hZbGaXZu68PlLPAXf/0BtvQMUV87T1fHGH//tYfQNOknRuBHBDcr2vPg1jOkMg5ePtPLa2d7MEyrWS/sS/ALD7/EfVvOo66j5/tuz70ecnmVp569i9lZP48+dJxnnttDOmv1qIyMWk2k6xkB04RM0uruF0SW8pGGLpBOqdjsGqr9xtfjV25cmPBu8Z43AiaL3Y+GiG6Ki01JwmJZqLnk+V7v/2ZTKoHyLKqqU1J0ZHXjG66KGh41j1O2Jtfb3aUnCqxokLoWa8Xub3abT82v2natzuutolSUicbcSJKBIuvk8yrRmJe5iB+XK4/TWaCzdYLycByfN4MkGRzce44z55s5fb6Zu3Ze5sBd57ncX8fZi02Ul8Vpbpjh4P6zqIrGfMRHPq8sPTvTFLDbioiitbS224sIokk07iGdcRAKpigWFWJxN9OzQTzu7LpL8B8HpIo2dFPEp+Zuyxg0TchlVUpFCVkxcLosedVcRsXmWN37cDOI5Z3kdZlyR2qJyTdRtFbmPjW3omrvS5f2I2Dyi11H1vxt+mIS1u/O8qn7XueJu9+mpEuYppVcVeUSLnthBW/QzeILZx/ANAX+3dYXb/m7APm8Sv9ANb/w2Rfo3jTKkTe7AKuCyOkskEg61/1uqSjxt//XPvY8OMyeB5ersbJplW//zTaqGhI89PFLG57fNGE8G0AzJZrd7y4UvRHek0ZAEXVMebkjNFtSSebtlAyRaNaJx1ZAla3qGhETRTJWxddf/24r+x4b5NzRGgxDIFSZoXP7+qpN9Z4oqaKdb/VvZ3/NAA65uOKYTd4FnMqdkaV8r0AUDWRF51vP7icUSHLXzsu4XTmOvNWFqmhsah9HVTTOX2pkcKSKLT2DpDMOLlxuwDQFtvQMMT4Z5o1j1suya1s/DXWzzEd8vP5GL+XhGFWVESrCcYtaIZjCRMCmllBkHY87S8+mEUKBFGcvNGKYIo/ef4Ljp1u5MlDL5HSI/XsuYrPdnuegGSIXI1UUdIUdFaOIgkm6aKMvVoEi6nSFppYmuXcL07TOp5kijg1i21+9dBexvIt/v/P5d1WIcBWZlI1Xv9dNJmWnqjbG/ocukc8pHH2tjV0HBnC6iosGQkfXJETRQJI3rsD7o1OP8OpUO//wwN/R7rfKU//qwgFSRQf/Yfv3VoROg/bMuqvojKZyJV5J2JGi3h3DrpY2JNy7VSSKzndM/30VV++DKJpL9dHFokI648C/gQayYQhMDvsJVa103GRVx+YoMTG0cVcyWI7t8WgDOV35n88IuG1FYHkgeWwFPLfYki4IcPF4Fe1bZ0lG7Tf0qrKaSrzg5MnB7Ryaaser5laEhP7Trudo898Z0ZL3ClzOAr/zb7+1YtuHHj+6ar+eTStr23duHVjx//aWlTXmH3hkbSGfbb0ra969nhzNjZah7u60aqNTaTtuV54Dd51n2+bVNfK3gqtP8+pQyJZUPv/2I4wky3j6w3+Oz5bncrSS/3rkw4QdSf7y4X/EcRvDaucjNeQ1hbur17+O7tAUeU25bZQIiZiLbMrOgYcvUVGVQBQhtuAmn7P4qzRNZHQgjCQbxKMumjtm8QdvXKUlCSb/OtZDm//lDSmDPtJ8at3PZrNenhnZzIO1l6h3r1b8+2HDbivS2jLF09/dQyzuJhZzMzxSycxMgGjUs2HH8FVohZVhatOwVttzeQ+noqu5sq6FbgoMZ8qotN9ZivX3pBG4Hdh5cJR0wkb37immR3z4yzYOkZQ7k3yyfe3JCiB0i+WWP8HtgU0tsal9HJdzddjrRsiXFIYi5XRVTqIZIkeH29hWO4LrGodCFq38ymQqgM82zVTaT8kQ31Xn63p4abSLkCO1oRE4UHtjOcJbQVlFkobWec4dr2eqPMX2u4bxhzKMjwQp5BWcriKCCG+80kEglKFz8831EuwsH+HYXBPTGR/Va9CAnJyv48WJTRR1mW3hMd7XcH7pM9OEp0e2cGS6hbfnG5nNenllshOPkudzva8s8efECw5enuxkIFGOV8mxv2qAzsDM0rNJl1SOzzVyNlJDXlcod6TYWzm4tDoBq5fmmZFe+uKV2KUS+6oG6AlO3dTztdtLPPrQCZ5+9i6efGovk1MhcjkbtTUL3HfPWVpb1m+oE0WTcE2KI99robI+gb8sh2nCWH+I/rPlJHoc/OXAAezS+qtCE5jNe3mi5sbG5t3gx9YIdO2yOn0FAWx2DXkdjp+rqHXHqXXfWcrWn+DWoao6TQ03Fl9fC0Vd4u3RZrJFlZmkn1jWxdbakRX76KZAvTfCYKKcTWXTTKYDuJXCEuVFSZc4O1/LK+OdjCWDuNUCB2r7OFh3eSmsM5328fXLu7m37gpvTTdzcaGaWk+Mf7P1FXy2PIfG2/jeSC+HJtpxyQWOTLYB8LmtL7O1fBxBgGPTjXzl4t1kNZVdlSP8Qu/rK8jEvnLxLrxqjkjezZm5OlxKgQ+2nmJHxeiGISubXWP73kFG+ss5c6yR1s4Z/KGsRWCHibhIWheLuAiVp5Dkm8uH1bliyILJK5MdfGYN56nckWJzaJKv9u2moMsrjABYfTdhRxpJMKh2xWn1zeOUi4iL67V0SeVLl/ZzJV5Bd3CK4VQZ56I1/FrPq3QHp9ENgTdmWvjGwE46A9O4lQKzWS9zOc+SETBMOLNQi2aINHkXuBKv5K25Jv7orm9R5bpxpZEomjQ1zPLZz7zE9EyAbNaGJBmUhZJUV0VRNkhUy4rOfU9c4e/+eB9DF8OEq1KUShIzYz7Ka5OE96bIulUOVvStGy7TTZHX5tpu+DvfLX7sjEB0zonDVWJ61LvUDXj2zVp6d08SKF8/0361AzdbUikZ0qpEc8ieWTdGa5qQz6lks+qK7bKs43JZ/PvJhIM//cMPE4u6qayO8dO/8CoNTXem8WVkKMyL/7qVA/ddpKPr3XeJ/igiXbCh6RLdVRM8c347FZ4Ej3SexX5dXscwRRq9c/RFK0jX2ZjNeqlyJSyaDADBZD7nxikXeKjxAkPxMH915l4w4bFma2LLlFSeGdzCRDpAR2CGh5vOkyo6cC7GxtsCc7iU41yJVtJbNsGjTRafVYNvmapkU2iaz217mb8+ey99sYpVJHln5uo4H6nh7uoB7qu/zInZBv7k7cf4b/f/E9Xu9cMFU2MBTh5tIpu24XAWkRWdU281Mjka5M1XO9h9Tz/T4wH2PXCZ6fEACzNeahqiNzQEimjwUN1Fnhrewn01q+Ula9xxql1x3phpWbMfZk/FMJJgcGqhjnuq+9lbObgkKQtwdKaZI9Mt/Idtz9MTmmQu5+ELZx7kxYlNNHoiiILJQLwcp1LkicazVDoTGKZw3TsqIIsGv7H5ZcKOFOOpIL/75ke5FKva0Ajk8wrF0vLUqCjaKt2AXF7FMErrVqkJAmzeO8Gv/58vc+ZIHbOTHhSbzsOfvMCu+0Y4WmpCFE12BdcXuDFMmM55KRg/6RO4JUyP+AjXpHj677ZY6j0CjF4O0da7cTw/knfxT1f28NL4JrKaylzWS8iRJllw4LNl+e8H/4nO4NrlYKWSxLf/ZQ9PfeMuAsEM0uJAbGyZ4+OfPkJjyxweb47/9L9/g5e/v5nDr3RRWoOC+nZBkgxcrsISCdkPAqYJWV0lrdmQBQOPkqdkSKQ1GyE1vUoydK3vFw2ZgiHjVW499HM9njm/g5FIGDApaTLjsRD/cupu/s3+Fwg4VzoDTf55Dk+0M5vxYZgCFa4k6aIlmSkLBg81XMRssCq85rIeBuIV9McreNQ8v/QCZzWV7tAkP9P9JpJg0T9fndAqXQkqXAn8tiwN3gh7qparRa5+360WaA/MUuFKMpddzUljAgFbht/e8QIupciuymF+7cWfoT9WsaERqKyN8fAHk5iGgKxaNNVbdo7Ss93iVRIlk2BZH4JgsnX3yE33mQiCSVdgitem2nh9ug2Dld17V0kdBcFcVbonCNZ9tShgTKQ1KJT7EhWYQLTo5EK0etEoWhN/VlMJ6XTs1QAAIABJREFU2dNsC4/z5mwz/++5+7i/9jJbysapcy3nFgRM2v2z1Lsto1bnieKUiyzk3Rte23Pf38nLr26xdLadhXUZRe/df44D+9bWixAES/Cpfcssrb1zmIZ1U0QBBNHkES4u36h1IGD1CWjmnZsr4MfQCHTvtsJAj33mPO1bLDGXK6fKCYQ3rre9EK3hrZlmHms8T6t/jj8//QC/tfVF3pxuwaXmKXduvHw0dJGOrkk+/Mk38QesxJrNViJUZvHwCIIl7uF05RHucIljXUOET/3coTt6juuhmSJn4rXopohbLtDkWiCt2Xgr0sxDlRfxijee2OcLbkazZewrG7jhvjfCR7YcI1tUOTHetLRNAOzy6kRvhTOJZkhciVaiihoBe27JCADECk4G4uVEsh4ieRfzWQ/1nsiiyoKFoD1Dk29heTK7TjTk2qz0Wp6fsPTP2mNDEkya/QtLxHx+WxZZ0EkW19dvBqtzVbWtXMEKkjX5Lx176e9bG5dBe4bt4XFOzdehmyJ26fYl0UuGxGzWx9f7dqFeEzfvDU0hizqiALvLhwnuTPPieBffGdrK82Pd/FLXYbaHraICYbEse0l4ZvH6bkQnLQomhaJCPq+i6RJlSpJQMEUwmKIslMDtyoMAtTWrK3Z0bbGBVVqmUpckk2xOITrrQpINymtSK/SG14MgQJP7zuoLw4+hEbiKjq3Lnr/LW7xhY0ai4KDWHeNDzacWqZHT7K4Ypt4T4a/O38ts1rvElLkePJ4c9Y0LSxP/rSIacXPyWAszUwG8vixbtg9T17iwVMs9OhxmbKSM2voIl8/XsrDgpaFpjj17+7DZNQwDnvvOTubmfPh8Wfbs66O2fnkQaZrI2EiYyxdqiUbcOJxFOjZN0tE1iaLoFAsybxzqJBBKszDnZXoqgM+fZffePioqN65QiBTcFHSFe8r7luK6PiVHQLUMYk5XiBRcBFTrHs7kvVTZE0zmAmR1hZCaXZqCYkUH8ZKTant8ian0VmGTNUtMKOPBBLJFlfFYiG21IziuK0O0yTqVrjgnZxuwy0WC9jQjiRAA0xkf/3x5N7NZDxWuFLohktXUVeeTBGPFZHW7IQgmjmuoQK5OMD9M6i9F1NkSGuetmSYGEuVsLbs13n8REwFW60Ng5RQaPBH+/dYXqHIt5+rURUEjsBhvO/xztPnmGEyU84WzD/D08OYlIwCsGYq6Ee7Zd56W5mlm5wLMzvlIJFwYpkAk6iEWdxEIpKmuiiKv0bswNhCk/2w5u+4bIRC2ilHmp9y89GQnl05UISsGex8d5MDj/TfVLBYrOjBMkZDtzvFq/dgagWsxcK6cmubYhhVClndhYpgComDgVvKMpYOE7GlSRTt57c7G5WJRF9/86j5mZ/zUNczTf6WKi+fq+Oin36C1fRpBgImxEN/5xl00NM3j8eQQRZPognfJSAgCVNXEmJv1c+jlbuob51cYAdMUGOirYnQojMebZ3iwgpPHWvjUzx6iZ8sYxaLE97+7DU2TqG1YIBDIcPT1DsZGwvzKrz+/YSIsWnISUDNEiy7Ox2to9cxR61hemhd0memcD7tUwjQFhtNhDFMkWnRRaU/gkIrkdJVUycZwOoxXyd0UUeBGcKoFPtB7wjq/JvONU3etuZ8iapQ7U7w0tolHm87jsy2PkyvRSo7NNPHTXW9yT20f6aKdK9GKd/R7ZNFAM9456dG75Zq6E6j3RGnxzfPqVDubAsu064YJBV2hqEuAQE5TsEnaimfqVKxenDMLdVS7EoiYNHkXEATYVT7Ci+ObeHFiE4/UX0ASDIaTZTR5F2hT58hqCqfm69BMiWpnglTJhmaIa670bhXBYJpgME1P1yiGIZDOOFhY8NI/WM3Z8028eWwThiHyqU+8yvseOb7iu/1nyzl5qIHeuyaBHMWCyJsvNHPi1Ub2PjpAqSjx8pOdVNQm6dm9MV23acKZeC15XeHRqrXDTrcDP3ZGoJiXlvR3ryIRcVBes7F3Xu1KoEoakbybkCNNs2+ez598mDJHmmTRflPcQW8fbWNsNLw0WW7dOcRHPvkmbs/GoRDThJNvt9B3uZqf/ZWXaG6bJR518bV/uIdDL3VTVR1bOsbcjJ/7Hz7H/oMXURQNwxCRr5mct+8exGYv0X+5etV5ZFnnrn1X2HVXPzZ7ianxEH//xQcYuFJF92bLeyoUFPyBNB//zGF8viwXztbz5b++n9lp/wqDcj0UQSdr2vApORxSiUTRscIIWFhU4kJAM8VFIr0s9a4omDCWtTGaCeGUirR7V/M3GbpAPOJgrC9IMm5bQZ7odBfZed9K3vVs0cZzFywN6JIuMxEPLvqe1/12UafaHWch56baHVtRrSGLOpohMpf1MhCv4K2pJi5Hq2gP3HrFUoN3gTenWtgUmkYVNVoDcwTtWYtDqmQZwETBSbpoYzrtJ2jP4FIKt61h7XbBIZeWQj92SWNv5SCHpttQJaviaCbr5R+v3MXxuQZmchYV8s+99HNsDk3ws51vUuVMUNBlyu0p3t9wjufGenhjpoVW3xy/t+sZZMGkybPAb215iW8M7uAPjr8PE4EqZ4LPdhxdWj2Mpsp4caKTdMmOTSrRFZjh04uVSoZpsQAYpoBuLmpumAIupbComy0s6mOYi/rk1t+CAIWCTDzhZmy8jJHRCsYmwszP+7Hbi1RXRfjYhw9TUxWhqXH1GEjGHLh9eRzOEqYJM2M+Th+u4+5HBnj8M+fJZRQWpj2cP1FD6445i50Ak8IaJHGaKTKRDdxx4/9jZwTeeL6ZM0dqV2xLxe20bd74pe0IzPDrW17Co+ZRRZ2Ptp4gUXCwkPPw051HqffcODbX3DrDIx84icdreZLBUBq7/cbGwzAExobDhMpS1NZFcLkKOJ0FmppnOXOyiXTKvmQEysJJmlpn8Pqyq2LLK7sb1x44iqKTzdhIxFwkkw5EySCbXY5/2+wlWtpnqKyKIwjQ0DSPrkkk4s4NjUCVPclQOkyi6Fgi9MvoKgVdIa3ZsEslDAQSJQd5XVlMBuqkNRuxohNVtLzEFvc8LrnAWCZEm2cWWVgm9e4/F+bLf3Q36YQNSVlJ9l1ek1plBGRRpz64sPi3wZ7GAbzXhPRE0aDBG8Gj5mkPznBX1RAt/nkSBQc17hgiJlvLx/l4+3FeGuvi8EQbe6qH+NWtr1Aylh0Nm6zR4p/HtQ4tCFgG7AAXuTxexh8MPkZDfZzf3vsiQXuWWN7JVy7ezdHpZvKLmrL/7vufoFaK8lv3v0Szf4Fqd3wF7YiASZN/YcWq5VaQjiskFlQ8gSLe0LL3nEnKGJqAJ7i+R/27255HFEzURW2LnuAkf3PwHywlNamETdb4XM8rlK5LaMqLz/zUTCMnphtwKkXurh3g4boLlkA8AiIWhbJmSDS6I/zu1udJl2xMpgJ41Dz13ghgEs26CUlZ/vzAP2OYAqVFHRLvIo1KrOjiQy2nSWs2xjNBcrqCT8nxh3ueIqXZGUyXo4oakmCQ1VRcSoEahxV2+pdvH+DbT+0lFExSXzdPTXWEnq4xPO4ssmwgSZbGSam4evqUJANBtLIruiZy5XQlWlFiy94JVLuGYYI3mOPIUAsLgy6eqDmDR8nz+csPLd7P5ffWNAVGsyEeqNiYXuLd4j1nBCIxD1eGa8jk7IiiiceZo756jvJQ4qZ4Tg5+sJ+DH7z1hhuHXFouC8TqG/ive569pWOEylJs3jZ6yzkBwxDQShKKqi0ljQXBmrA1TVohfGG3l7Cp2jvilYnHXLz2Ug+DfZUYhkgua2NkqJzO7omlfWRJx+m8Jpm2+HtMY+MTuuQCbZ45LiSrsYk6ATXDdM6PIurM5r3UOaOU2VLM573YpBJV9gS1zihD6TBXkpWEbSn8apY6Z5QaZ4zhdJiCISOLy0b08HdbKatK87n/41VClStjpNcn2/MlBd0Q6K1ajlO/3N9NuSeBIlkThVsp8gf7v7P0+Z8c/MbS31cbumxofKLzOJ/oXLnsvxZ1nhhfuP/rG96fTELhyd9p5OA9J8ilZXY0ztLusxyTkCPDb+54kd+8Zv+FCTt9JwLUOy3D+xvbX1pxPLus8Sf3foN3isl+N8/9TRO9BxZ48KeXjefsiItsSqZn3/oG33FdyEUSTVzXPCcJc5FiZbUhmUgGeH2snU/3vEnYlWQh62EyGaDBF6E/WkGTf55Izk3fYpJ+R9UIsayL14Y7qfVG8dlyBO1pRuMhXEoBt1JAMwTeGG+jqCs0+udpDc6RLtkI2DKYgFfJYQIOuchczotN0sgsOiazea9lDLTl1V8omKR70yiSZJAvKAwOVTE4VLXqWh647zQVFSt7i6qb4px9s47jrzRid5Q49Ew7vXsmqWuNIQhgaCK5tILPmaPMlkIRdfK6wpVkBQ9UXl4hJGWYIvHS+vxEtwvvOSMwMFbF//inxykPxXE5C6SzdipCcT7x+Os01szddmK3a6EbAtGCi3jBuUJPAKDeG8V5G+KNa0GWDfzBDKMjYYoFa1lYLEhEo2683iw2++0575WLNRx+pYtH3n+S3Xv7yWZtfPELj67caZ3qlRtBEKDZvbCK46TNs5ygL7NlaLnm80JBRp2EYkqksjdJcsFJR401Mfb6V/c35DIqndtnqKhLISsbN/89f2kz2ZK6QrDj6EgrexoG8drffQnqLUMwqWzK8NP/5RLf+7tGpgfdGPoc5w6VMT/hwObU6dwTpbwuR98JPxN9HmwOHa0kIqs65w6VMTvqRLEZdOyOkk/LzI45SUVV3P4Simqw6e4I04MuRi74UO067TtjuLwl+k4E6NobIZtQmBp00bI1TseuGOOXPSue9eSAi5ELXmrb7lx3/EQyQL1vAY8tjyhAsuCgP1pJmTPNhbkaQo40g7FyhqJhDjZexiaXUCUNry1HnTeKW80jiSZOtchbky3sr+/HNEXemmyh0bdAa9AaFwE1S85QCNky2CUNzSxikzSyukqFI0mqZMcmlmhwRdBNEZe8vMp68OAZ7t13fr1LWMJaJdibts0weqWMw8+1Yugi9W0R9r+vf6lCq1iUSMYcHNg9wCMNll76bN5Du2eOX2w+sqJUVjcFnpzYtphXuXN4zxkBAFXR+cTjh2monuPiYD3feG4/x8+1UVMRRb1Dte+poo3vjfbw4ngX8YKVkb8Wf3j3t+l4B3HgqzAXOfGLBQVdEykUFHRdQBSt0EnPllGOH23llRd62XVXP6PD5Vw6V8eB+y8shZdu5hy6LpLPK+iaRKGgUCpJyItdoKWSjKaJ2OwlMmkbJ461MjRQQfsPqaFsdLic/ss1LMx7qKqOcfpEM9UfWV9BqblrnuHLIdJJG/7QxvdkIeOhtWx2hUjJ4EL5bePkuWWYAjMjTr78e92UCiL3f3oMSTFweDT85QX6TwbQNYHwJydwuDW0osiVY0G69y5gd+nY3Rq+cIHhcz7yWQnFZrAw4SA6Y8flK2Fz6kiKwdnXwjRviZOMqBx/voLO3VGOP19By9Y4kWk7Zw+FqW5J43CvTvKrdp25MSfZpEL7zjvD5eNR88TzzqUEuShczdJYyWOwYvlN/gV6yq1x6bXlCDoyVLoTS7m5oCOzlGSWJZ3HW88wHA9zdraWRv8CXjWPh2Vj75CL5DSFBlcEp1ykxhkjYMtyXfWudX5VQ1Xf2TzjDeZ57NPn2Hz3OLomUtWYIFC2HIJ0uEo8/MkLK6jtfUqOTzYcX0VlIWLS5FpYM19wO/GeNAKCYOL3ZKgMx5FlnTdObGJmIUChKKPIGomUi9eO9XDsbDslTWJnzwDvv/8YDlsRQYAnn78bBIsK9uyVJlSlxME959i34yKqsnYo5UK0mqeGtrK1bJxt5WOrmlcqnRuXSEqyxcC5XhLnxe9t4cXnthKLuknEnfyPLzxGMJTmMz//Gh1dk7S0T/PRT7/BC9/dytHDHThdBfbs62PfvZeWEs2iaKIo6wvHnDvdwLe+to+FOQ8L816+8rcHeeqbe/jgx46y797LdHRN0Lt1lKe/uQdV1WjrnGL3vj6kRUW2qyEo8RqFNkEwV4SpbifSKTv+QJpcTqVYUEgmNl76BsI5vvdPlfzR5x6moT2K3bn8ovpCOT78y6eX/v9E7wkCTovB0jQtY1vhSeC1rzYe+ZK8RFeeKdgIuLLY5HcWclsXgomvrEj7jhiX3w7gDRXRNZG+EwEycYWRC17rekyo60hj6AKTA1ZTU6koMnDKT3zexvhlD7XtaSoaM1Q2ZXD7Sih2nVJRZPicF0Ew2Xb/HLOjLo49V0l8zraUDDcNwWpaWgfh2jy1rSkSEdv6O71LtATnODXTwN+euodqT4ze8gnieSffvryDyaQfsHSb5WvCIg6lhGEKPN23jQ93nsApF3lxqJsLczWcmGqkwb/AlUgVM2kf7muo1a9/fHZJwy5ZjV9+Nbv0+e0OLnj8BTq3re0w2h0avXusqqCr5b12SWPzGitfQYBu39QN+xreLd6TRuAqdEMgmXKRydlpqptBVTRyeZVvPb+Xc32NPLj3NC5Hnu8f3s581McvfeJ5bKrGzHyA14/3cNe2y3zg/re4PFjHl598kJqKCO1Na3u9c4t0AT/VcWyREGvlpLfRY1AUnQ99/CiGIeJwrp0I3n/vRXbuHlhxVEEAt9satKqqs2P3AF0945RKloyj3V6yJuDFk+/YM0DPltF1z9HZNcFv/8enMK6br50ua/+ycJJP//xrFPKLHpdtpUFxOAv89v/61Ipqo2AozR9+/is4nLfG4noz8Acy9F+pZniwgnTKTmv79Ib7J6N2altimIZAOmEjk7QtPZjr6+UPDXTyUOc5knknU4kAuxsGqQssrPkcS7pESZMwEVBlbZX4+O2Cw62x69EZ4vM2zh4qo3VbnIkrbh767BilorjuIJsZcjJywct9PzWOKC43JEmyiSibSLJJqQiBigILU05mx5zMjTusbuDqPFpRZG7cyeyok2RExTQFkhGVVExFEExSUQWXr0Q6oZCM2kjHVZIRFZe/iHSbIxF2WeOjm45T0CxNCadSoN4XoWRIiIKJSylQ5UmsmPhcSoHH285Q0BTcagFRMPhUz1E+3nUMh1xCFnUear5AyRBX5SuuxbXlqXd2Wr05DGdCGKZI0JbBLRdQhNW8TY472HtyFe9JI6DrIicvtDI8UcH5vgZUpcTO3n5URWMyGuLNU5v46CNHeOzeE5gmhIMJ/vRLH2H/zgts6RwBwOXM8UufeB6Xo0BX2xhnrjQyOF5JW+PUmp60V80hCQbpoh1c8RXCGDeCIIDDuXHc3uEs3XAfSTI3LCdVVR11A3Ec1aajbtBUIgjgcJRwONb+HYLAqvOLoonX985FataCpolEFqwQ0P6DF+nePIrHm6eufmMupUc+dZFHPnVz9dKjsbLFZjEXA/Pl7G4YXPeZqrJGtqDiVIuWtOUdWPXIiknb9hgOj8bme+YZPufD7dMIVed5+/kKFJtB8+bENUbN8toFEcrrc1Q0ZDn5UgWSbNC+M45q11FtBk63hqwaFAsi5Q1Z/OUFXv9WLXaXxq5HZmnsTtJ7YJ4j367B4S7RdXcESTY482qYuXEngmBy4Y0QWw7Oc/5wGZMDLnRN5OzrZWx/YA6n5/ZPQg6lhOMaDidFWunUSFzX4SyAUymt0PO42jB2FR7bDyHP8y7x5kILL892UOOMs8U/QbNrngp7ijJb+o4IW62H96QR0HSRo2fa0XWJSNzDr3/2GdoaLC8xk7NRKMpUhaOANUDCwSSSZDAzH1gyArWVERw2a3A5bQUUWSebs63wxM8u1DCbteqY53MeZrI+/vbifnZXDONVcyuMxa6KEfzXlePphsCx8RZiORdeW47uygkCjjsvB/ejjlxO5cihTfRuGaVYlOnZfPOdprouMDnkZ27Cg2kK+Muy1LXGsDlWhm9SeQf/enEr8ayLqWSAb5+xJpCHO8+toJIGUCSdsDeFKFhjTxDM2/4COj0aH/ktiw6jqTdJU68VE/7E7/St2C8xr3LxaIjZUSfuQAm7S8PmMPjIb94clUZde5qt9600pvd8bJJ7PrZyBXzgo5Mc+OjKbXufmGbvExuvxn6C24eHKi9S74xyJVXByVg9R+Zb8Co5Gl0R2jxztLrnKbOnVxQ33Am8J42Aquh86v2HsKkl/uZfHmZyJoTeIy4lOIHVTT/X3SfbddQAwjX/XsWhyXaOzTYtfZIq2ZhIBRhIhHHJxRVGoNEbWWUEZtJ+jo230FM5jiKtnw/4CVZCAOZnfTz77d1omsjZU40AlJUneejR9bnTtZLIK092cOjZVnIZFbBCIZu2T/ORXzmNN7jsDT7YcZ5EzknAkaEhuIC8SD+x1irwajjIrpTIFFTsioYk/nA0jAXRRLUZVDZmqG1PY3P8kBLZ7wBj6QCvT7cxkfFT1GVcSoE6V4zt4TFavHdOGeta5DSZlyc7CTtS7AqPbmjMMyWV74710hucpNM/8wPzvK+i3J4mbBvg7rJB5gpeJrJ+xrNBRjIhBqbLETCpd8Y4WHGFNs+dYRyG96gREASTgDdNQ80c+3Zc4vXj3WzuGKG9aRKXI4/TXmBqNsTWTVYt92zEj26IVIWvrWi48YT8gaYz3FPTfxP7ClS7VmsNGIZAIudkd93g0vL00FAHF+dq8dmyPNp5lstzVZyeakA3RB7vPE3fQiXD0XIyRRsHWy6xvWbkXdMj/KjB4Sjw2AdOcPZ0I6WSTGfXxOL2jRvrTh+u5dWn2tn32AD1HRYzZGTaxff/uYtXv9POE79wdmnffc19GxxpGaZpkbNlNJl0wY5dKS4ZjB8GvKESOx5+51VoPwyYJrw118QXL95DfyJMwJbFNAXiRScm8LPtb9LSdfgH8lsW8h6+O9bL/soBdoZHN4z9T2X9PD2yGb+apdO/NkPwnYbFqGpSZU9QZU+wLTBOrOjirUgjr8x28J2JrYRsmf/5jMBV2NQS+3Zc5HxfAy8c2UZlOEbQl+LePed54chWCkUZlzPPi29sZc/mPjqbJ2580GvQ4I0yny0SsGfXVBoyTYvNcCrjX/P7VZ44dzX082eHHmdr9ShtZTOcmW5gb0Mfo/EyDg11sK+xjwp3gpOTjbw51kpBU6jzR2gJzvFCfy+bK8duKKJtmJBIulAUDfcNErS6IZBKO7HZijhuUYs3X1DIZO0EfOl3HRfP5lRKmozHlVt1LEk2qW9cwOfPYBgigWDGopJeowPzWpx4rYHNeye47yNXcLgsT13XBRTV4Htf71phBG4Wybydoiah6+JiPbaCQykhiT88Q/CjhnjRwdcHdjGWDvD5u79Js3cBAZOiITOQLKfKuYYDZUKmZCOrqWimiIBF3+FWCiuSu1d1PlIl21Ly2CkX8Sj5FTmenCaTLtm5EK3mUqyK7sAUE5kAIiayaOBXs9hlDdOEnKaQ0uycWqhjOFVGpOBiImPRMyiijt+WXSIu1HSRkibd8rt0MzBNixoipyukSnaG0mHOxmvoS1VQNCTaPXO8v+YcW/23Rsx3q3jPGQGfJ0N32yhORx5BgOqKKAf3n+XYyQ5iSTeeUIYnHjhKWSDJGyc3USpJ3L3tMu87+PZSbW9d9TzBnB3dFBAX1ZM6mieoKIut8gz+5OSjPFB3kX3VA7iv4QfSDYHZrJdXJzt4emgr/9vuZ+kJrSR8kkSDh9rOs6NmmG9f2MlkMsBwtAzNEPHacrSVzfBifw/xvJP5tJdyd5KgM0WlJ06lN062pC6FtXJ5lem5ALGkG9MUcNiLVJTFCPrSFEoyf/zXH6W3Y4RPf2BjiuhE0sWf/8MTHNxzjoN7zt3SvT92tp2vPn2Qz//HL1l0ue8CL76xjUuDtfzqp57D61kZRjNNq1HMZreeVz6vUMjLnD7RzL0PXFj3mFpJRJaNFSpxkmQi23R07Z0Rs7nUAg5FsBKxi89Cln50QjDvBcQLThbybnqCU3QHp1a8R2tJT5qmVZL9tcHdnF6oJadZVUp+NcsvdL7B+xuWx+1czsM3h3bw/YlNpIp2ZNGgNzjJz3QcZXNwYskQvD3fyD8P7uJCtJqJjJ+/v7KXbw1vBywVtM/1vMru8hEAXpnu4FtD2+mLVzCb9fLfzj3AX186AEC7b45/2/MKPUHrXZ9eCHBuqJHH7z5BUZPI5m247HkU2UDTRTJ5GzZFQ5E1SpqMqpQwDBHdEFFvUGY8lg1yOlbL2Xgt49kAsmjQ4p7nQ7Vn2B4YxavkfyAhqvecEehsnqSzeTlhldVVqtrn+bWtfXiUPK/PtnF/1RUe3n+Kh/evLWL9gfvfJq/LzBfcVDuTKIrOL3/y+TX33Roe4+t9e5hIBXlf01kqnEmKhsxbM008M7SFqYyfg7VX1gwHzWc8XJytpajLqJJGe9kMNkmjzh/BZ8/iVItcWaiiwp1YqlcXhNXladmcymvHejlyogtNt7xSQTC5/+4zPLj39KrzbgSbWmLX5j5qKn4wMdj10Fgzi9OeX7PpJp9TefF7W3C6llc1xYLMyHDFhkagc/sMh55po7w2RXVTHEEwic07eembnXTtfGcJTVky0XSBdHGZHloUzPfcSmBqLsCV4Vr2bb+IugGb60aYXfDx5ulN6LpIZVmMnb392N5hU9S18Ks5grYMg4kww6kyegJTG05eE5kAf3zmESJ5F4/WXaDeHaVkSIylg5TZlylXiobEP/bfxTOjvbyv/jztvllSJTvfH+/i82ce4vd2PEurzwqTNHkifLr1GKcX6virSwd4f8NZ7qvuW6TgLtFyTTil0z/Dz3e8wZGZFr7Sv4dPtbzNtvA4AiZupUC9O7q0b76kEEm6yRUUzg81kMnbcdoKbGkbZmiyktmYH8OALa0jTM6HqAlHiCY9iKJBY9XchkndIwstnIg20Oye557yfjq9M4Rt6R94ePg9ZwRuBN0Umct5UEQdj5JnPBvAIZWIF50YpoBHyeNXs4ymQ8zmvZR85t43AAAgAElEQVQMi61wvfrhj7WeIOxI8czQVsbTAR6ou8z5SA2vT7XSHpjlt9pfoDc0iV1e+2WxOh9NNleN0xmeotobYyIRRDckgo4Mu2qHiOVcVHoSuNQCdqWIz5bDoRR5oPUCsqgzNlvOq2/10tU6xoGdF6xYd9xDyJ9CkgxKt9A27nIWeN/B9XluflDYvFiltRZKmsT0ZJAtO5YVtgqqgqpuvOTeed8oM2NenvlyL5gCgmhi6AL1bVHu+9BqicObRaEko+nikvTktS/hleEaLg3UsW/HRcJBq6JncKySs5eb2Lv9EhVlPxhd6qGxKr727L3s7Ol/x0bANEXyeZU3TnXisBfpbhu7LUbAZ8vxYO0lPn/mIf7szEM8UHuJPeUjNHgiSyRz1+Lp0c0MJsP8l+3P8mDt5aXGTN0QVhR89MUreGF8Ew/VXOLXe15Zeoc7/DP8ztGP8fToZn6z52Uk0aTOHaPOHaNkiMiiTptvjv1V/avKggUBWrwLtHgXmM+7kUWDTYFpDlT2b+y1z4aZmA/RXjfFqb5m7LYib11sp1BUmIoEqAgmSGRcpHIOZqN+NjWMb1goYhjgieu0RhK06Am214zjuQk6k0TGwUwkQEf9xjTUt4IfCSOQKDqIFFzYpRIFXSZWdC4SvhWZyvrxq1kSRQd1rhjzeTc2qYQiajikIl4lv6L78Hqokr7k6X9rYAd/evJhnHKJT3UcZW/VECF7et3BUe5O8WDbSs+1tWyO1rJlvpwa3/rt97vqrMR2KuOgWJLpbhujud5KCjbVrU4OLsR8/MN37mNwtIqAL80H7j9GS/1yQuvrzx7g9KVm3M48j95zgp29y2WFEzMhXj/eTUUozpXhGmYXArQ1TvHw/pNLk9v1GJ0M8+T393Lv7nNs7x6iWJQ5c7mRo2c6mY/48PvS7Nt2iW3dg0sT08BoFV99+iCZnJ2Wumk+88FXVuUxXM4CH/nkG5SVL3t9Wkm8YZ+AL5jniZ87y5a9k8TmnRiGgC+Yo7YlRrDinYtuCIK5aMyFVeyrY1NhXj3WS3f76NJ9mpgJ8cpbvXS2jP/AjMDtQEVZjI8//jqZvI2hscrbdlxRMLm/xiI/+0r/bv7i3P086YqxtWycjzSdZpN/eokOO6cpnJhvoNye4mB1/4rOfGuf5ft/cr6erK5yX03fCiduU2CGOleUC9FqIgU35Y53JuJ0I1j001a+IpO34XHmqArFuGwvEEu5cDvydDeOc68zS004giCYnOxrQZF0gt404gYRSsMUyUUctPrmaKycQ5U1CkWZqYUgDnuBkDdFJOHFBEqajNeVxe3IMzYbvmkJ0JvFj4QRcCkFwrYUbqXA0WKztXGRH9zE4tgI2LJUOJIsFNyAtSLIGwoB28Z1+0OJMgq6jAA8VH8RQYDzkWrKHSnmc27mc1brfoMnsqJZ5XYiHIzjceX4/uHtBHxpqsJR7LbSioRqvqDy9tl29u24yP4dFzl6upMvfu0xfv83v4pzka76wb1naKqb5UvfeJi5yMpkdjpr54XD27DbiuzbcZG6qgVeOLyNRMrFL378+RUeoWEKDIxW8o/fuZ/aqgWaFw2NIJjMLgQoCyTZ1DzOhYF6vvydB1AUne3dgwDUVC7w2Q+/zFMv7mFgtJqSJgMrjYAkG5SVp0gmHBw90sGlC7V4vTnuf3jjxG4uoyCrOl27lr0g4R0S3l0LWTJQZZ3SIp+NeovVQaYJxZJMNm/DMAQUWcflyC/JNubyCoZhdQQXila3tt1WxK4WlyYK07S4nXIFS9JQEExsagmHvbBmk1tJE8lkHdjtBeyLz043BHJ5G8WijCCaOGxFbGppmRFWsCqhpDWKIN4t3EqRh2ovsa1sjL54Bd+b6ObQVDuvTbXzn7f/K/cvitEnig6SRTtVzvgN5Sinc150U6T6usSyJBhUuRIMJ8uI5p13xAgMTZVz9EIH2byNu3uuUF8xz4tvV/DdN3aiKiV2dAyh6xKXR2tw2As018xQG45w5Nwm/KEYQe/GJHymKaDpEm5HjqAnjW6IHL3QwXzCy3zMywM7zvHmhQ5kSSeWctNeP8ne7ivEUy6mI0F6mm5fsvhHwgjIgoFTLuKSrZZxSTRIaTbEgkHJkEEwV8pcm6CIBjlNJVmy45SKa1b/APzJiUcYTpYt/d8wRQwEfv+tD3KtV/JnB/6FrtCdaaSpqYzwU+8/xDe/t4//+y8/zqbWce7dc46OpoklL9o0BdoaJvnsh1/CrpZoa5zi9//i00xMl9HeZE2KoUASE7CvE1YpaRIP7L3Ixx49shj3Nvj+4W1EYl6qKxbjoCaMTpbz7RfuproiyscfPYzPbRlSWdZ57F4r1CQI0Fw/w/hXwkzPBTC7FnWU1RKNNbNUhOLMzAc3vO6BvioE4Jd/7QWiETevvNjLzzS9uu7+z/x9L7E5FzsOjlLTHMcfzmJ3vPtwhiwa2BVLBEQQuCWSOdOEeNLFs6/u5vi5NgolBb8nwycee33JMH731d1cGa7B5cgzNFFFqSTR2TLOxx89vFTWHE+6eOGNrbx9rp1U2omqaOzecoWPPnJkVWVKvqBw5OQmnn1lNz/1vkPs2dKHrotc6K/nmVd2MzFbhiJp7OgZ4H0H36YscGc85eshiwYVjhTljhR3Vw5xLlLD7x3/AH918QD3VvWtEMdZS9znelhEHuaa8pOmebWp787Ezxur5qgMxVEkHUnSEYAn9r+FpkuLegIG9247z95eGVEwEEWT6aSHymCM1prpmyozTufsvH2pjYW4j61tQ/RPVKHrEpouE0laDK8d9ZNMzocwdAkTqC6LMjpTfluv9T1jBAxDYCbhZyISQhAMWitmcdoK9E1WkRdkmt3ziJiUq2kySQeCwxIkCduS+JWc9fJiWNSxcglV1BAMODnRSHd4krB77RfhN7e+RLJgiXWrcolIyktek6nyx1dMBg3eOyf4LArQ1TrO7/zSk5y40MJrb/Xyxa89xhMPvMVD+6zkt00tUVe9sOT1+70ZMAUyOfvScW7kEfs8WarCMWyqpUfs92YolhTyxWWWwnjKzde/ew/5gsrPfOhl/N6VK6lowsPIZDmJpJu5qI9owkOxtDyMbsUrFyWDYklmYcFDKunYUL4SoKV7gSNjPr75l9vx+PM0dy3Q2jtPfVuUcHV6hXj6rSBfkomk3Yu/3yTgyiJfQ2UQiXs49HYPV4ZqMYG+4Rq0xTyNYQgcPt7N4eNdfOaJV6kuj/Ly0c3841P30VI/hc+TQzcE3j7XziMHTvAbn32KiekyvvbsQU7WzfDogRPohsjLR7fw8tEtPLL/JFs6h8nlbQiiucKgC1grjrfPtvP869t5/N7j7Oi2Qn6Ts0G++sxBaisX+K1Hn2J6LshTL92Fx5Xj/fcde8d5hFvF1cIHUTDYHh6nMzDLqfk6crqCWyziU3P41DzTWR95XdmQ66fGZam8jWcCtPiWCx10Q2Qi48en5Alet9IXsCIDxlK11/pj4qqamLkYvb926IoCOG3X0VlIJtI1XD6SYCItPp9cQWF8toyqUIym6tmbeg987gz3bB2ms36KRMZBY+UcomgS9ieoCsUYnKxEEi0DYwLZvI2R6QpmY35mon7C/sRtUZ17zxgBzRC5PFnD0Fw5zeWzaIaIYQpMzJdhmOBqLGKY4NZKzGe83F3TZ5VxJnzk0zYcahHJbuITcixEvYQ8KZrsEY6OtzNslCOaJgFXBsMUiKbdmEDInabWGePUrB9F1mmomkNLquRSfny+ApXeOC777SdOWw8Oe5F92y/R2z7CV566n6OnOtnRPYB/sW7/+i7oW4Usa2tyoF87/EuahN1WIp9X6RuupaY8ulThMz4d5qkX91AoKQR9abI521J4452guiZKZMHL6RNNSJJJ75aRDfffcXCMnj2TjFwuo+9MOcOXyhg4V47dWaJr1zTv+5kbc8CvBeP/Z+89o+TKzzO/382VY1dV54BuAI0cBmly5gRyhhwGUZQYJHFXNo+8liWtjvd4j7Vn7T3HK3/w7tGRbXlXq0BKlChS5JBDipycOBgMBrmR0egcq6u7crrRH26h0I0GBmEwQ2rI5wvQt2/fUHXv//3/3/d5n8cR8Gt1tzbQGNwvrQoAyhUv50Y6mU27K5u5TLQpMmdaEvuPDbJj00XuueO0a4Tkr/DW4Y0Mj7dzx2Z3NRDwVXn6oXdoTy7Rlsiy/+gGpufjGKZMoezl+Nk+dmwY5fF7j+C9hhudZYucONfHywe2ce8uNy14iS57dqSLYtnLY/ccYW3vDD3tac6NdnB6uJv7dp/8QFcDRd3l+8c85WaO3wGmShFmy2EiWqVZIPbKBnckxvmb83t5eXo9j3edbq7S7UZPwCXfjl3JcQIX6rw8PcjuxHhTRvr4UifT5Qif6TtK7AqtLE0y8St1FusB6pb8nh4gXlnHKxmkq0FMW7rpNOCKY2kGd225cXKCKNpsWTNOIuzWmUK+Kht6pxidTVGo+OhOZdixboREJE/IV0UUbRTZxOups7F3Et2QGyJ7H6Eg4DgCuimhySbJcB6/VserGnS1ZJjMxBs7CWSKQaaX3JfRtkWWSkGmFmMslQJ8/q79TC3Gmc1Fef30Jp7ccYRMMUi5rnFmqpPHtx+jUPFyfLwXB9jcNUnIW2FoooeWUIGOmJsSOTfT4dYGJrt4cscRlA+RNy4IEPDV6GzNMDqVwjAvMYNWFs1u6dg3sE8sXORLn3qFd46t5ydv7KSzdYEN/a565YlzvVwYa+crn36ZjQOTzKRjnB3pvP5Br4BlCYyNpLh4oZXu3gX8/joXzrUxfL6dTdfREdK8Fut3zDOwNU027efIG1288t31PP/3G285CHgUA0WyGxMPcVXqsC25yK888Sa9nW6x/sCxQZ5/0+WgO47A5GyC2XSM6bmWxv2JZAuBFXWZRCyP1+NKnSuy2SgEKtiOQK2mUix7SbVkrxkAADJLIf72Bw8Q9FXZtHZ8xb65op/p+Th/9vdP4PfWcRyYmEkSjxao1dVrHvN24GIhwd8N7wagw5/Dr9TJ1X2cyrYznE/wP219ecUA+8neYxyY7+NPhh5iaKmT3kAGw5aZLEcZjMzxmTXu6rcvmOGZvqN84/w+QGBDZJaC7uWl6UF6Aos83Xt81Uy4zZdnfWSeH41vQRJskt4immSwOzG+qmehL7hIbzDDty7uom7JhNQafrnO7uQYSe8HZ6wDbhF8Y+/l5lZBgO5Uhs7EIjQ8Fi7VFdril2siicits+CuhZ+bIADuTKdQ9ZEphuhuWc1zFwSHtkiWo6Ou3o8sWXTFMxwd7eWu9edxHIG6qZApBjk+3sPj248S8lZY2zbH+dk2xtIJLsy2c3E+hYOrHnnP+rOkIjn6U/OkwjnSuTDdLQusbZvl3eF+SjUPUf8HKwp3eriLA8fW05FaJBSoMpOO8dqBrezcNHxN5s6VME2RSk0jvRSmpitkC34WlkIEfDU82vV9ji9BkmxaIgWefOAQi7kgf/P9h/i933yWRCyPIpvUDYVMNsz5UYv9RzcwOXu5nuI4UK2rlCse8iUf1ZpKejGMJNr4vPVmE1alrPHKC1vp65/j4P51LC0GaW1fYs+d720LalkCRl0il/Fx5I0uju/vJD0VJNVZ5NFfuTUfVttxtYMk0cFx3GdCllYqOCqyRThUbs6mg/7Kilx0wFejt2Oevdsuv6BP3H9oBXNLka+tLeUaCznouoztcE21U5+3zqN3H+P4mT5ee2cLiWiBgN9NhSqSRSJW4M7tZ2mJXn5mIqEysfAHWxOIe8okvUUOzK/h0EIPDgKaZNLuz/FvdvyEhzvPrti/3Zfnj+74Ed8euYPDC928NrMWRbBpD+S4O3WxuZ8sOvxK/2EiapXnxrdyKN2DIlrsTEzwhYGD9AZXjxEd/hy/veFN/vbCXn4yuQnHgS2xaTZGV9fz1oQW+J3Nr/O3F/bw3dEdSILN7sQ4W2LvTb90HDAcaaXPtGhes+54M/ggFGyvh5+rIKBIFqlwjr5EGlm0qeoKuQb3tlzXUCWTct1Dua5RqHjRFINXTm4hFckT9ZeYXopxbqaddW0zDM+24eCuFqq6im7IaLJJPFQgEc6ztnWWWLCEV9HxqjrFmqfBZIGwr4JfqyFLtsvq+IDh1XRKFS8v7d+ObijEIwU+/uBB7tp5Bo+moxsy7cklYuHLsxNJsujpSDdngxcn2/jWj+5lPhPFskTeeHczbx/dwAN7h/jEgwfxqAadrRkCPpeLLAjg99boaltAbbCeAr4a3W0LiKKN16Pz60+/xp//w2O8fnALn338p+zb7rITXt6/DVm22LvtHJ99bL9bn8Dten72pTsbndwyli3yJ3/9STpSi/zqJ15nTYP2atki9ZrC+g0zTE0kGFg3y+btY01vhWth6EAHbz43wMjpFgLhOpv3zvC5rx2hvTeH6rm1AnGh6kE3XVMZSXRzyaLg4L/BwClJNlvWj5Ev+tg4MIHfW8eyRWp15YoUzLVf7lCgQk+H66I3OtlKayKLZYk4jrBCdiPgq/LYPYdZ0zXHN77/IMl4no/dcwRVcZ+FoL9CsiXH9sFRRNGmVlfRVANP4xlxGow623aPbdnCirTXjUK3JYqGh5rtrmQE0eHzaw/xpfUH0EQTAZivhfje9A5KgmeFb+4l9IcW+P2tL7kG8Y20hiQ4aFfo54eUGs/0HePJ7pNYjtCUl9Ckq3fjyqLN9pZJNkZnMW0Rp7FNu4ogoCLa7EuOsKNloul0pog26nU0/Ou2zJuZtRzI9FO1FSxb5Nd7DlzVGOafA35ugoAo2oR8VUbSKfafX889688iCA4L+RCmLTGXjRALlBhNJ/GpOmMLCdqiWSp1DVGwGZ5rY6B1joivwmg6RW8yjVcxiAVLTC3GkSSbvtQ8yUieN05v5PDoGnb3DxOMV+lJpDk80k9rOEc0UHJzb6pOd0sG9RpNYrcTfV3z/I9ffu6av9dUk3/15ZWm90F/jX//u3/b/Hl93zR/9D9c2+y8tzPNH3z1sqm6ILgNXcubunZuuthktIBbSP6Dr35vxc+ff/KnfP7Jq4uB+bw6v/bU6/zaU69f8zrAne1Ylsgbr26iVPJgGBL5vI9EssDHnrx6FzjA8FACRbP44u8fZOPuWbz+90/ZNUyJgFanZijIknVTjXngrkYfv+8wf/mdR/nL7z5KMpbHMCUsW+Q3P/0i3htIJYYCFR7ad4JvPvcAX3/2YTpbF7AsidaWLI8trxEIbtC5Y/MF8kU/333hTlItOXZtvsDGgQn2bT/LC2/u5MxwN4piki/62LvtnMsesgVOX+xicjbBudFO5jNhXnprB51tGbasGyMUuDHPiLzu5Viuk3eX+sibXnRLQhQgqFTZEx3jvuR5VNGiZGnu94y4KvxdGrw1yVw16F8JV2DNRhZvYjXb6BK+oX1FB594c8+RKprsio7T58twIt/FgcU1WM4HP1n8oCA4V1oy/cxwe7heti00c2qXHjbbFlZoxNuOOwMSG9scx90mCM5Nmcn8ErcG2xLI5fyrtsuy9Z4GNuWCiuY1r2syfzPIlr3YDc62KDhYjkDIU8PXoGUOj7dyfqyDvdvOE4+4M/uxqSSnhrvZs/U8iVgBy3LrAkfPrCFbCKCpBv1dc+zech5Jchg638NMOsZ9u07i9RhYlsDbxwaRJZudm4ZRFQvLFhifTnHiXC9LuSBerc5g/xRb1o0hyzbj0wmOnV3D4/ceRlNNdEPmlbe3EgxUuWvHGQQBKjWVE2f7uDDWjmWLtEQLbN8wQntqEV2XeevwJi5OrmwSi4VLPLB3aEUK6VowbZE3FtbxwvxG1gXnWeNfQBYtKqZGuh6k05vl7paLKKLFTDXMNyf2ktCK/ErXux+KQ9bPAu8s9vH96e18rusQO6IfrNDbtfH+/Cc/ckHgl/glbgaGJbqpl2XbVNm6aepd2VTZv9hPi1pia2TqAzcC+Vkgr3v5x6mdzNXDfKX3Ldo9+eYkqmKpCDh4Jbc57VIQSGpF9sZGOVNspWh48Mk6G0IzrAu4KV/bgSPZHs4XU3y8fYiQXF2R5rlQTHAs180d0XHWBNwaQMHwcL6YYrISo2xpSIJNhyfHzug4AcVl85m2yIvzG+nzL5Cuh5irhtkamSLlKfD2Yj+mLbIjOkGXz+3TsB1YqAe5UEwxVwtRtVS8ksFAIM2G0ExTVfRKXC8IGLbIbC3CcClBph6kbsmElSqDoTn6/AtNNlXFVDic7UUVTbp8S5zMd5CuhVAlk4FAmsHg7Hswnd5fEPi5SQfdTuiW1GwwEXDVPiXB/kAU+ZaqPr5+8m72dVxkX/vILR3jWKaTou7h3vZhdEti/1w/Hf4sVUvFckQ2RWeoWgrfurCbgFLjU2uOoYkm3x/bznQpwlcG9xO6wm7vncVe/ml2Kw7gk3UG/Gn2xUdo996cdeZHHYpk3xb2V92WOVNoo8e/yObw9PsKAteal33YpierL8BxU1KCjbKsh0YQwC9fPV0zWwvz3amdBOQakmhzvpjiaLabX+9+h8HQLAJgOhIn8p0MBNPsjo41/9Zx4NBSHxdKSe5uuSyBcizXzWvpdfjlOn5Zp2B4XSXOapTPd72LLNpYCAzlOxgvx9EdiazuZ6rq9hbUbIXZWpi84eXp9uOE1Sp1W+H1hfWcKbQRVqp4JJ2xcgvHc53cnwjwYOrsLX2nS3qAF+c2MlMLE1GqiILN+WIrx3NdPNV+nK2RSUQBdFvmQilJph5Abny2PrlOutzC0Ww3j7We4q6W4atqMb1ffCSDwP/65jO8O9dHSK0S1qpsS07y8f7jDETSt6W5YjkcBCqmivU+CshF3cNS3U+m5qZIxotxOgNZomoFTTaQRZugWGdzfJrzuRSWLSJKDjsT44wW4pj26jx2zvCh2xIPp84gCzZHct2cGWvjmY6jbAzN/sIZ2fxzQ72uUCgGkWUTUbQJBCpI4gczkblRBOQ6Pb5FThfaeWNhHfckLhBWqmiicc2JxVQlyjMdR9gXH0XAYawS5+8n9vBmZsANAgKsD86S8qzh8FIvOyITzQBTND0Ml5P0+Bdp9Vymd24JT7HGnyaqVhAbuk/fm97J2UIrE5VYc8XgOAJ508t/v+Z1hgod/GB6GwG5zuc6D3Es18W7S30s6AHCahVVNHkgcY77EucJyjVEwSFvePnr0bsYynewOTJNq+fGmHrLEVHKPNk2hCKa+BoNiCPlBP8wuZsT+Q76AguElcuEiLFyC/e0XOCx1lP4ZJ35WpBnp3fy08wAW8JTxN/DQ/xW8ZEMAgXdy772Eb6w4QDj+Tg/GN7OiXQnf3T3D+gLZ27rixT3lvlf7vzR+zqGRzawawJ/fvoeugJZsnUfAg5fP7+PNaEMn+o7ilc28UhGs4tZEMAjme+pAxNUamwMzdLuzbM1MsU3x/fyano9bZ48ca2MaYuk60HS9SCWIxJTy3R5s02q23Q1jO24TJKM7kfEIeUpkNSKSKJDwdDI1IN4JIOs7nO1mpQK7d4cnkYO2HYga/iYqUapW7I7kPgzeMTL7I6LpQQhpYpuy8zXgoBAl3eJuFZqzJIk0rUgGT2AaUv4ZJ02T46oWqViKszUIqiiRVb3kfIUqFkKOcNLnz9DWKlhOQJZ3Ue6HqJiKqiiRdJTJKEVm7O7oqExVwsT10os1IMUDQ9BpcaaZUt20xaZrkZY1P3YjogmmXT7FgnJq1lNliMwXY1QMVV6fEs3XKi8DAFN0wkGSuQKISxTQpDd2pUiW5imqy8kijaGKePYbquuIpsIgvOe2wTRQZbM9xQ4uxokwWFXbIyi6eFItocT+U62hKdYH5yny7dEWKmumlwktCK7YmP4GiuF9cE5WrQis7XLPRRRtcpgcI6fZtYyXwvT2UjRnCm0UbNkdkYnVgSZqFohqi6jbUuwOTzNuWKKrO4H3CAgCA5JrUhYrdKiFvHLddYEMkTVsvuc2DJ1S2neW9KzkkorCTYbQrMcz3dSNDy3FAQ0yaLNu7I/od2bo9u3SM7wuedfFgTCSpXdsVFiWhkB6PYt0e1b5LX0evSrTPZuBz6SQQAg5imxqWWaLYlp1sXm+bdvfJqXxzfyW1veRBIcKobCiYUuzi+1IosWWxJTDMZnUURXuvmNqXXEPGUylQAzpSgBtcadHcO0By5/oa+MD3Ixl8Qr6+xpG2VdbKXyZ0lXOZXpZDibxLAlEr4i25KTdAZXKosGlDp53UtYrTFejCMKDmvCGXYlxxtuV+8fUaXCtsgk/zS3hYV6gIhaYbiU4Pn5Tei2jCy4zVL3Jc6zJzaGIMDbmX6GS0kCch0HKBhegnKNz3UdptWTZ6oS4x+ndhJUasiCRd1WqFkKD6fOuMfAYUn3873pHSzpflTRomyq7I2N8nDqTLN57YczrsWfg0DJ1KhbMg8lzxLTytiOw8VSgpfmNzSK9+7LeVf8IlF1kgU9yN9N7KHTm2WyGiUo14irZS6UUuyNjfCJ9iEsR2Qo38mpfDs2AhVLJSjXeKr9ON2NAWe6GuFvJ/axOTxN3vBSNVXCSoUe3xIKNo4Dh7PdvLawHllw04sOAk+3HyN4lSAwVo7z7PQOOr1ZWj0FvNxcEHBwJSLKFR9iY7DXdRnTklECFao1DVmyUBSTUsmHLLsaN7Jk4jjiFdssLEukUvEgyRa2JeHR6qjLxOVuFGGlxhOtJ1njX+BUoZ0LjfTOQDDNQ8mzdPsWVwzYrZ5CM70Bbg+EJlqr2DRbI1McWFzDsVwnnT5XEvp8sRWfpNPnX6kuazkCs9Uw8/UQFdN1HJuphbEcEeuKlshLInWS4FJQvZLufp6CA47QTBs7jpvSm6lGWNQDVC33WZ6oxFYYDt0sHAfKpsZMLcyS7qdmKZRMjYV6EK+kr2JOxdQyPtlonk0UQBWthrTFB7MM/MgGgeUYiM6zNTnFwdk+vrL5LUxT4McjW3l+dBOt/gJ1S6Qy6dcAACAASURBVGb/9ABf3ryfPW2j6LbEN0/vc32LAzkCao1zS22cWWzjf977Y5RGkUiRLEq6xnfP34FXNlYEAdMWeWtqHT8Y3k7Kn0cSbSaLMeLe0lWDwFw5zEAkTdHQgBvr7r0ZCII7y7AddxCsWzKvpDcgCQ6f7zyERzI4uNTL83Ob6fMvNmdF45U4n+86yKbwLLPVMN+a3M1wKUGyMStaqAdJeIo81noKVbD44exWDi31sik0Q0Cuc3Cpj6lKlF/rOUhMLTOU7+CV+UG2XLG8PldM8dnOI3T7FtFtmZDiLsl1W+JssZW6rfDZzsME5RolUyOwbOAtmh7WB+fp9GX58exmdkXHiallzhTb+ARDyILFQCBNrz9DSK4xVonz7PR2hovJZhAASNeC6EGZR1OnCco1dFtGawwiC/UAP57bwvrgHPclLqCJBiXTQ8pTWDGQijik6yF+OLuVDm+Oj7WeIqLeGP3yat+ZaUqNwdzGNFdPCATBQW5IgYiijSC4OjNXbjNMFUmyCPqrVCpuT4yimLckwKZJJlvC06wLzjNdjXIq38aBxX50W+IrvW/jXaYOqopX4fMLq+serZ48bd48F0opisZ5iqaH6WqE9cF5PMsonLYDb2fWcCjbCwiElCqK4K4CryY0d+XKZPnPy39TtRRemN/ExVISVTTdGobgUDQ83CocB+brIV6ZH2SmFsEnuSKYli1SNVW80uo6iiJaSDchYHg78AsRBEQBOgJZDs/14DgCF3MJfnRxK3d3DPPUwDFKhoc/P3EvPxnZzLroHIpkUTUVFNHiy5vfotVf4N3ZXv70yCPMlCL0hF0xuXs6LtAbyvDu7JpV56yaCscWughpVX5jy1sE1RoVQyWorp41BpQaguAQVqv0BheZKkU5k23ltel16JbsLkujc/x4YjPTpSgBWWd3aoznJzZydKGbhKfEQx3naLuKld/Kz8GVyXIQqNoKI+UEz3QcodvvymXsi4/wZmYtF8uJZhBo0UrcEZ0gqNQJyHViapmMHmjO5HyyzpbwNL2+RWwE1gXneXtxDWVLIyDXGcp3sj40x9rAPAKwNzbKj2e3MF6OrwgCKa3I5vD0qsKXjE1UqTBfC3I42809LcN0+ZZWBkkH1gbnma2GSXkKtHnzBOQ6R3PdgBtQO73Z5bsTUyuUTM+KZimvpLM+OEevb3HVwDVSTlA0NB5Onl322azOz5ZMje9N7SCqVHiibWhFvvdmIOCmcXzeKqWyD8typaidRoOXZYlIooUo2vi8NSxLolrxIEl24+8a26qeRi3BxnGUBh26IZ72PupCl9KRawILtHlyFE0vx3JdlE11RRBwz3H980iCw/bIJM/NbGWknKBsauQNL1vCK5lWk5UYry0MElEqfKL9BAG5hizYnCq0MzcTvuX7OV1o5+1MPzuiE9zdMoyvMUt/LT3I6ULbLR2zbsscXOxjKN/JA4lzbIlM4ZEMSqbGP81upWZdbfj9Be8Y/iCx/KUeL7SQq/toD2apWzKSYNERyPHOTB+ZapC2gJvT3tQyzfrYHKIA25KTWLZIuhJsBgFBoPGCrf7ivLLOYGyWr5+8i78auptP9J+gPzpP4CpBIKxW+drm11FFExsB05bQJJN/vf1FHIeGKqrF1za9juWIeCQDj2zw2f4jPN13HE0ymznXa8FxoGKqiLjdk3VLwXTcmdQleCQDTTTJL5v9RJRKs0YgCXajEHd5RnppdiM0/FhkwV3qX5qVLdQDjJZbOJG7pDEkoNsyZXOlnk1cK12lrcgNXHtio3glg/2L/fzn871sCs/wZOtQU0FSEBzkBvtLEy1kwUIUnIbAlltTOFVo51ium4V6gILhZbYWps+/UnbAJ+sE5av7uhYMLx7JxC9fW1BQwGF/ph8LkfsT55uFwFuB29diI8tuykc3FFTFoGZ5yBcCOI7YbLorlgLQ8NIWBbfLvVhctk10kCQD3VDI5YPNwHGzsB1Xal0U7BUpH1W0UEXTTZu8D7bi+uAcL4gbOZbtQhBw609X5OFna2HKpsYDiXP0NIK15Qius+D7WD9PVmKoosm2yCSd3iyC4Ab0RX11P8uNom7LTFZjtGhFNoWnaWsUt0uGh4LhRb3JJrUPCr8QQcB2BKaLUZK+IoLgULdkxgtx/uTQo3iXmWKvj801B3RZtAhrlebDLjWW2Vdbcl4Nsujw8f4TdAWX+MHwDv73t59iMDbLV7e+yUA0vWJfUYDQiuDgPhxXdlPGpJUaRhHtxtIMDlCxFC6UkoSVKjG1jEcyUASLvO5r7lezFOq2vGL2ej0WkSiszFRe+v+lv2rRSmwJT/NY66ll+zgErxhMrxYAwA20Ptlgb3yU3bFRzhVb+fuJPfwIgS/1HLjG3a7EqUIH/zi1k7tahvlUx1F0S+br43euPhfXTsMF5Rr1RvC6Fh3SQWBXbJxN4WmenXLrAXtjozetKSMIoGkGWqNhLeC//D1Hr9LUFY3c2LZw8P0xS7K6jwulVrySGywV0TXimazGOF1opz+w0OTp3wr8cp3t0Qn2Z9YiCxYPJM8RaEwwLiGmVpAFi8lqjNmaO/OfqUY4ke98X127LVoJ3ZaZqMSIKBVsRM4VU4yUE/ily/fkOK7FbaVB3y6ZGpYjUjQ9ZHUfkmDhlQwU0UYRLOJqibOFNqaqMWTBpmKpHMr2MFsN0+P/2fqAX8JHPgg4wMVcghMLnTzccxpJsAmpVdZF5/nK5rfYlrzc4KFIJmG15lbhhdvgWCXa7GydYHtqksNzPfznQ4/y3PA2fm/3i+/vwDcIw5bI6j4M2+Vhny6082DyLC1aCdMWGQikOZrrosu3hFcyeGepD69ksMb/3jaPN4PtkUmOZLspGF7iahHTkcgZPmLqjYnyGbbIXC3c9I8OK1WSngL1myiYl0wNUXDo9GYRcbhYTjBdjbAuuNrC81pYE1jAJ+m8tjDIPS0X0ESToukhppZXFIYjaoWt4Wmyup8X5zcSVqpsDM18JHozDEfmdL6N4XISWbBQRQvLdk2Y2r05PpY6jfY+ZreKYDEYnOfN9HoUyaTHt7gqgHb7FtkSmeZkvoPZahhZtLAdkW2RSQ4s9t/yuQdDsxzLdfF2ZoAzhXZEXOOYffERTufbV+y7UA/y0vwGdFsmXQ9StjT2Z/q5UEzhkXTubrlIr38Rj+SuLCYrMV6c29BYdQuE1SpbIlOUTO2Wr/d24iMbBPJ1H+eXWpkoxvjh8Ha8ss7DPacRBYeBaJr2QJZDc710BLME1Rpz5TABpUYkXgFubICxHYGaqWDaInVLRrckFNFVoCzrKmeX3Fxiwld0lTQV/UPlec9UI3x3emcjz+5wb+ICu2NjqKKFLNg8lDzH8/Ob+IfJXUiig2GLPNZ6kqR2+1Qn98RGSddCPDeztdGw5xCSa3T5llC4fuOL6UicKbRyqtDRqGa4Ce0H4zfemNfjWySpFXhhbjNBpYpXMkh5bu4ek1qRJ1pP8vrCOiYqMRTBQhAcnmwbWlGkBnelc2f8InPVMM/PbSKkVOnyZT8gbsftQbHgYf+bG6jXFYLBKrv3XSAQXHlfMbXMI6kzbK5PUzY00gthZsbjPHj3EF3eLFG1TK2iMjLcSuuaJR5InMMr6SsaywDujF1kc2h1wVUQICDXCKsuzTihFVd9Zh7J5LHWU6zxL1A0PciCRZsnT7svR4taotvn1rdkwebB5NnmqrZFK/Jo6nSjnuTQ5snzRNtQk74ZV8t8tvMQY+UWapaC2ghCfrlOhydLYtk7oYpms2+h27fIrmUNbqLgNAOhKDgMBBb4XNchpisR6g3Cw5rAAmVTY7EeaK6IvZLBntgoui2vYpttDM3gk+orUre3Ex9J2YivvfAljqe7aA/k3Lbr6DxP9x9nW3KiqRt/It3Jsxd2MppvwXZEQmqVpwaO8WjfKXRL5vde+QJ720b46tY3AchUAnz5R/+Cf3f399nbPsrpTBvfOHUXo/kEZxfbSPnztAdyPNZ3kk+tPULNVPjehZ28PjlI3ZTQJIuecIZf3/g262Lp69zBreFS+/5bmQEydT8RtUpCK6KIFjGlQtJTaPL3AUxbIKMHma+5Xq5RtUKndwlFtLlYaiFv+AgrFXr9i0iCq7A5Wo7jlQxaPQXKpspsLULKkyes1HAcWNL9ZPQAPT53JuQ4kDe8zNQiVC0FSXALvZ2+bLPgN1JqQRXNq3YzW47AYj3Ay/ODvLXQj+WIPNF2ko+3DyGJDhVTYazSwkAgTc1SWKgHaPPkMRyJuVqY9cF5TFsgXQ+RbvQgtDQGF1GwaW2we4qGxlQ1StlUOV9IEVUrPNp6ZsVMtGop/NXInYyV43yiY4iYWqbHv4RX0jmZa+dMoY0HUudJagUE3P6I2WqYDm+OsFr9uQ4C83NhfvCPe9m0dYL0XJhYvMh9D52+5v6OAxeHW3nnrfX8+m9cFgzUdYnFTJCWRPG6TnFXO+bZYit/M76PR1OnuTdx4SMpv3H78UvtoFWYL4coG6rLsJAsgmqNgFJb0S1s2QIF3Uuh7sFGRBVNIloFn6LjIJCuBPHIRjPvbtkCs+UIcW8Jr2xQMRQy1eAKTXGAsFYh5qngACXdQ6HuwbQlJNEmqNYIa6sbam4XHAfebigaaqJJzZbp8S0RU8uookne8BKQ61QslflaiKSnQEDSyRo+coYXj2jS41+kaHgYLiXo9i2R9JSoWTKTlSiWI9KilYioFUZLCeqWTKcviyjYFA0vWcNLi1YmpRVu64onb3h4eW6QhFZibXCegFJ3789ScBDwiAYOAnVbAgRkwV3p1G0ZBwFJsPFIBobtasALgoMmmui25DbDIeCRXI/h707uIKjU2BWboEVz7/3S86GKJsPFJK/Or+NXew4RVmtUTAXdljm81E3Z1Hi688Ttu/EGHAe+/epdHDg5yL7NZ3lo5xAtkSKOAyMzKY4P9/Hp+69WH7lxzM+Fefn5bTz6xDHGR5KMXEyxfsM0p4a6MQyZ+x86SbmscfhgPz6fTmt7lkSywMH969i17wITYwl27b3AkYMDTE608Jlf3U8h7+X1VzZjmRKSbPPgI0NMjrdw7mwHimLy8GPHSbXmMWwJ0xEpmyrfnbqDqqXwK12HVjVZ/RINOXCu9Jz4iGsH5Q0Pk5XYNfVUABKeIq3Llvcp//U7+yTRIeqpEPWszk0LOLRecQxJdFbw+32KQbey9J7nCGuubMWHBQe3Tf/h1FlqtszpfDtztTAXSwnWBtOcLrSxMTjL6wtriahVDiyu4b7EBd5d6qXLt8SFYopnOo+iiiaTlRiKaJH0lMjUAzw3s417WoZp0UpYtshsNcRMLcJYJc5AYIH9mX42hGY4kevimc4jt1U1UhNNZMFmvhqkvTGrPplrZ3+mHwGHtcEFbAcOL/UQVGpElCpd/iUOZNYQbrCbHkhe4FS+jXQtiCTarA/Oc6bQSs1SMGyJXfFxAnKdI0vdhJUqEbVK2VR5YW4DjiPQ4c3xcKtbqLy0OqhbMv8wfge6LVMwPKwLfTArPIDH9x5lMp3gkV3HiQbLLOaDFCpeZjIxCmUfhbKXbDGA7Qi0xrKrzOlvBNWqythIiqmJOC2JAufOdtDZnUFTTfa/MUhv/zyqavHk04dQNZOxRrBQVJM77zlLLF5i285R0ukwliViGDLVisYznzvA2dOdnBrqwjRk2juWWDc4TbzFfWePZLsZynewpAcwbZHH206ukIm43bAdKJkeCg0WXEwtN4XvrgfDFsk3JjvXg2UJlAsaimbh9d0eJlDFVMnWfHQGc9ff+Qbxcx8EzhdS/Onwg02DiILhSv+GlFozx/zJjuN8ruvIz/pSfy4giTa67erZCzj0+Rd4eX4DQaWGVzQoWS6bQRJsOrw5dFum1VNgfXCekuGhbKpEfRXCyuX0hSg4dHhz7ImPATBfC2IhIgt2kw7aF1hgILDAYj3YUGC8fUHAI5ncmxhmf2YNL81toD+wQMHwcFfLCOtC8/w/5+9nIJimP7jAE22n+N7UNhbrfmJqmS/1vcOLc4O8neljoR5gR3SSTD3AmXwbsmjxaOsZJMHm1fn1/Pban3KhmKTXv8jO2AQvzboBYHNkhhPZzuagcQmTlSgI8LnuI+zPXF1TvmrKCLhMr0sc+pvVr7pERRYFB0myqekqLx/eSl2XqdQ1bFvk4Jm1TC/EEQWbrlSGB3acuv6Br0Ah72P0YopNW8eJxkr88Hu7KRc9JFvzbNg8Sb2uEApV8Pn1Zq9CseDFtoWm8Y0o2Ssc1GLxEqrHQFENzLyXu+47zZF3+3nz1U3c99BJunszDZqxTkydZ0NojnXBuQ+sdnYpZfrTzAC2464Sd0QnV/Q2vBdyho83Ftbxmc7rjzf1mszJQ50k2or4Q3Xyiz7ae7M4DsxNRAjHKkRbKkyPR10Z9WiVYt5DpaTR0lokniyxVPNT0L0s1X2UdA+LNT9lU+NLg+9v5bccP/dBoC+Q4V+ueRPbEbAQeXZqO0XTw9Mdx4kpZRBoFoN+0SEAff4Mb2UG0ESTFq1EWKnR61/kWLaLp9pPIIsWca1MQK4TUSqElQrpeqBJjbUdd5Y/Xo6T1X1Nqd3lKax0Lch0Q6LhkiSAtJyaeZuzXY7jsm4+3nGS0/lWvj+5jfWh+Yb/g9sPIAs2XqWKdKnF3hGIqBWX047b21C3FCqWSqu3QLcvy2Ql6jpU4RbFV5wT10Kw0qAA3hEbJ6xWyeve5j6WIyDiWkNKjYB4JYq6B6fBCFmoBGjxlt1gIBuI2G5KyxEIqTXqlkzFVNEkk6hWueZAmM6G0U2Zh3edYGohzosHt5Mr+rln62laIgX+y/cfu6UgkGrN8cjjx4jFS9SqCmvXz1LIewkEasTiJWZnois4tJJss2XbOOs3THPk3X4UxeT0yS7Gx5KcPNFDIFhteHu4D4RpikxNXPZhLpfcoLolMs2WD9GVa7YapmopPNV+oul6dirfRsn0EFUqtGglpqoRapaKINgMBuebHcx1W3brVLqP0VICwxHp92eoWa4yqemIJLTiih4UxxEo5jycG2ojm/ETCNU4daSDPfePkJkLUsj5kCSb00c7kSQbf7DG5MU4D3/ylCuJUQ4zXoyjSSZF3fO++iGuhp/7INCilbkn4bpdGbbIWwsDjQaiMdqvkTNcqvt4Y2EtF0sJBMGh35/hrpaLtGgltxXfFng1PYgo2CiixdFsNxtDs+yITnBwsY+LpRZ2x8bZ1zL6Yd7qbcFgcK7J/kl58qiSW3A9X0yS8BQRcNgWmaJsavhknZhaYVNolqBcY3t0siHkJrEnPook2KiiK1y3bxkbp9e/iCg4yKJNQK4RkOu0aEVCSo2dMTetcjtRNDwcWOxjqhLBsCX2tIwRVGocyPRxZKmbDeFZPJKxqodj+Yy03ZcjpFZZqvsxbKmRb752tJIFm43hWWaqYWYqEdq8OYqGh9fT6zida+NNzwBbI9Potsxz01spGJ6rTkYEAYq61tSiydc9eGT3Za5bMppkIgk2c5UQimih2zKWIxLRKtd81UXBbnQOC9iW2zSG4FqpWpb0nqKC10I4XOHu+840LT49XoPtd4wwPxfBtgX8gRpr189Sr1+mD7e25njgkSFSrTli8SJen05XT4ZwpEIkWiYYqpJM5vF4DQbWzdLRudTo0HZo68jS13/jFN3biUU9QLsn3+xOn6uFmKjE6fNnmK2FmKu5qc7B4Bw5w8vxXCc2giuBgUPdlhkpJahZCmGlyuFsNwFZJ10PMBBY4EIp6WoAOW6tqpD1Ypki8WSRpYUAA5vmyWb85BZ9TI7E2fPARepVhRMHu9m8a5Ituyf58T9sx3Gg1V8goNbYEJslrFapmBrzleBt/Tz+WRWGDVvkj888zqLu5w8HX1gVBBwHxipxvj66j6lqlD5/BstxlR/japmvDbxOhzeH6Yj8+cg9nC+mCMk1ypZKvqE66SAwXwsB8AfrX6TH/96rDMdxzTbGinFMRySmVegOLN10g5DjgGmIGLqMbbmvvyg5bseoalGtqPzwb7YydTHG5/67d+kayL7nscAdgEZLcY7lutgVG2/O6mG5dMBNXeaK4yO8t8bR+IUYf/nH95Jf8mAaEnseHOXp3zhGOLa6TnLy3Xa+8Z/uQq/JGLrIg588xxNfOIEvYGDaIjndS81WEHCacro53YfluLNsV+QLArJOTvc2Vy4hpUrR8CAJNjZu8VHEwSvr2I6IV9IRcI1KWjxlsroXVbTwyzqGLZLVfc0O7oBcb16HX6oTUmsUDQ+6LSHi4JEMwld0hC/WfCxUgogNCq5XMmj350lXA5QND62+PJLokKn6EQWHiqnSGcgSVC43STkOfOfVu3jlyFYe3HmC+7ad5uDptcwsxlAkC1U16G+f58TFHmxb5K4tZ9i+duzmv9hfADgOHMl1UTS83J84jyDA0WwnNVthT2yMQ0s9TFVjeCWdu+IXma2FOZbrIukpMhicRUDgJ3Ob6PVl6A8s0OHN8jcTdzLgTyOJFtvCU7yc3kB0vkr+nN+VNNk8x8lDXTg2ePwGA5vmOPFON+FohY7eLMOnU6iaiSzZxJJlNu6c4iff2cbTXzxM2dLQLZmAUmt6HzuOcEVK8SNeGL4ZlEyN56a3MlxK8IeDLzabgU4X2vivF+/hO1M7+Z2B15r7T1ai/PvNz6GIFv/xzONk6gH+Zb/rn/vHZx5juJS4bhCwHYG87iWg1uj2Z5vmNSVDxXEEFNFyO4253FKvihbqMqciwxCZHQ/z9gsDHHq9l+yCD0F0iMSrbNk7xVNfPo6sWGTmgsyMRajX3vtrWz6wd/uXaPfmVpl9v5/mpRsNHC2tJZ760jFGziZ44dubSM8EMY2rd3V2rsnyzG8d4eKpJC/+40YycwHsRopGFm1aPKsLca3eqxMALslJXMLygTl0DS2fFsk9fnSZ2Jsi2iQ9pRX7pbwr+wuup+/ukUz8Sh1NNijpHkJqjalSFI+sE1RryJdy/YKD2UgnFXXXgcu2RRTRwkbgY3ce5ZG9xxBFB00xeGTvcXTT9fcVBAdBdNjYP4GNgF+9vSuxjxo6vDleLrQxWY3iEU1CSo10KcR8LeSKF8pVHBqWtNBMGS7WAzi477RX1lmoB3FwpVUkwW5KlwD0DGSIrx1HViwk2aa7f7H5PQmiQ/eaRSTZRpJtBja645QouX8vyTYf/9WjiKLDyFKCw+keWn15NsZm8MgmXlm/YbWAG8FHKgiMV+KcKbSyNz5GfyDd5MRvj0yyJTzDgcU1LOluwRDcBqC4WkYQHFJagRatRJsn7yoxOsINKQgKgjsDzFeDZOp+YloF0XGYLru8eI9kULcUZMGmYHjwSAYtnjJdAXdWbpoCZw638/X/6y7S00EGt8+x7c5JbEtgbjJMeiqEXpORb5JzfQmS4CBdwxrvg4Y/qHPH/eMkOwsceaPnPfeNxKvse2SEWLLModd6P5wL/BDgV3T8DWmSpNd97uKNf5fHUtOuUDI04p4yubqXmqWypPvo9GVZrPvJ6n43IFgCquUqc9YtGUV0dZLquvsqS4JNTZdpl39Jr7waBAFa1DLbIlMcy3ajiBa7YmNE1Qon8x0ktCJrA2nS9SCKYBFSqqwNpPFJdUbLLXgkg7WBefr8GU4X2lnUA+yKjqHbMg40CRcBrY5PvSwvIl3BDlKW+WRL3tUkClVz31lRsJktRxgvxpgth1FEi4FImrvbL962z+QjFQSyuo+c7qPbt7RCjVIUoNOXxVl0deMvBQGvfNmkRRYtPJLZnLkjcENaJKIAcU8ZB1isBygZHjr9WfyyjizalAwN3ZZJ+rIYtkREq7A8UbSUDvC9/7aDzGyAT3/1CI985jT+kJsKqJYVqiWVUKxKteKaXyBAfsnHWz8ZYHY8jCTb9KxbZP32OfzByw+dXpeYHY8weraFpbQf0xSJtlRYv22Ojr4sknx5OXn+RIoTBzrR66sfh7Vb5thx9+QKc/dKSWHonU6mRqI4jkCyvcjmPVNEE9cuZt5O2JbA/FSI00faWUr7URSLvg0LbLxjBkX9cGV4bwVX+4j8Sh0HAd2SSHqLbt+DpZDTfW4x0BGwHLdfQZNMcroPx3HlwSXRxnEELEegxVNioXZ7c8a3G1MXghx/vZUdD83SvqZ0/T9o4PSBFobeSvGxL14kmro1dVZwV5abwzNsDs80tyW0lddxaZXpk/PNtHN/YKXWT8pz7qrH3xmduOVruxKb4zNE1CrzlRBdwSVUyWymhW4XPlJBwLRFTEdqFnCW41JQqC+Tb3WZHcty6A1Zgpsxb3Bw6XutviIBpc7ZXCtpMdgUGnMQwHH7DMTG0v/SlVmWwPBQkqGDnTz62dM8/OnTBMKXl/Jev4HXv3IGUcppPPf1bVSKGpJss5j2Iwrwyd88yoOfPIPH5z4g06NRvv1nu5i4EMcb0LFMkfyij87+Jb70e2/TvyndHLALWQ8TF+JUy0rzPNkFHyNnEjzxhSG27ptCbvyqlNf43n/bydsv9rvX5kC5pLJuay+/8Yc/JZa8MU2gW4Vjw+i5Fr7xn+5kfipEIFSnXpXh+4M8/vmTPPrZUzccCGwHJioxhvIu/TOo1NgQnKPPn7npms77hSw6K5b4pi3SohWRRZuUt4jpuKkhHJepVW7ozlQthaRabKQi3FVp4gpJjHdfaGf/c10YdQlRcvCFdDr6i+x5fJpkV/lDt6ycPB/mh3++jrY1pZsKAif3J/nmf9zCrkdn3lcQ+OcEUXBoD+RI+gqokqvUemWD6vvFRyoIeCQTraHXbSNCQ5vGdfdRG4XD25svtW2BmUqEhVoAx4GoVsEjG8xUwo2cdsPFqBFa3ODkvnWmLnHmaBuBUJ3Nu6dWBIBrYWY8Qmt3gS/8qwOkOgvMjEf49p/t5sXvbGTTrmm617o1jGhLhYeeOYPXbxCOVXFseOeVNTz7Fzs4+GofnWuWmgFj064Z+gYzrh0hUCmp1zo/zwAAHiVJREFU/OCvt5PN+Nnz0CiKevlzfPUHg7z83Y186rcOc8f94wAcfr2XH/z1dl74ziY+/7V3P9BBpV6T+db/vYfsgp8v//5+uvqX0Osyz/7FDn74jW2kOvPsvHfiutfgODCU7+TlebcTuUUrupIX9cAqiemfBWTRJrosKCyrxQPQ5s1Ts2RU0UKTzEbe2oUirnyOxk5HePPZHno35PAETEZPRnj7uS5e+04vX/jDIXY+PHvTVpPvB5vuTPOv/8t+Uj03HgA+arjU+Xs9coZlu+5nlyTcF6pBRvIt3NsxfNuu5SMVBFo9edo9ec7k23g4dQ5FcdMTVUvhfDGFT9Jve0+BKDi0+fIkG8vHS8WhqFpZYdwhCg5RrbJCMtmyROYmwkRbKiTbSzc0eHr9Og88fZZtd04hSg7JziIXTyX59v+3i0L2Moc9HK+w454JRPHyaseyxzj8ei9TI1H0utwMAstXHIYucuztLk4daudTv3mUwe2XG3fmp0K8+0ofXQOLPPips4RjDXGu1iIHX+3jzX9ax6e/eqSZz/wgcGEoxYWhFJ/40nH2PDSKJDk4Dnziiyf4N1/8DMff7mbbnVMr0ldXw3w9xFuZfnr8izySOoNP0rEcsVGktbEdyBs+VNFsSkdf8ioOKTVU0aJkqg1aqkDVcplLPlnHJ+lNb+SKqSKLVsO/wZXzWN51fKNYLaRmoEnGe8pfL4c/pPPFf3uCge2L2KbAyFCMv/r32/mLf7cTRTvE1nvnm8+JXpMo5VXqFQnLFJEkG1/IIBjTkST3+bVMgflxPx6/RTRVXfHsmoZAbsGDbQlEUzUU1ca2IL/ooZh1fSQ0r9k81tVg6CKFRY1qSUaUHIIR3SVW3MDNusY5AqbtNjIKuEHV9f64gQ/rNmE58fLK8+aqXhYrftpDeXzqtRvVDs738aOxrU2/kKKh0eor/DIIXAtdvix3tVzk25N38NLcINuiUy4lLNvNuWKKJ9uHCCj1G/YEuBEIgjvwX/lBalcpxl4phuU4ruCWJNs3XPhNdhRJdRYQGy+QLNv4g3VsS8QyV95XtaSyMBOkkPWg12UW036qFYWALl1VhsO24fzxVn74jW3suGeCez9+Hm1Z0Wp+MszCbJDW7jzH9nc3VwgAlilSLmgszvtp6755Q+4bxfDJFIbunuudly87uuUWfMiyzdK8n3JRbQaoa2G6GiFn+HgkdZaQUnN1ppZVa6qmwt9N7GZDaI4Hk27ut2B4+bOL9/Or3e8yEFjgp5m1TFcieCSTJd1H3Vbo8GZ5NHWauFpmshLl+blNRJQqJUujbGp4JIP7E+cYDM69b4bWzfy5ILjBPhB2B5ztD8zxL9TD/G9feICXvrmG/q1ZAhEdQxf56fe7efVbfWRmfOg1CceGtTuXeOZ3zjC4K4MgQrmg8B++eB9d6wr87p8ewBe8/JzMjAT5f/9wN4Gwzm//H4dJdFaoV2Ve/04vL31zDfmMRr0q8wd/tp+9T6xuEqtVJA6/1M4P/+s65sYDBMI6G/YuUC0pNybtYEkslAMUaxq2IyIIDlFvhUSg9KEK0jlAWdcaCsIrB3rbEbBs8bqp5+7gIr+9+Q26g+7kdaEaYDiXvK3X+ZEKAq5GzHmqlsLrC+v4aWagYQQjsi8+yiOps4g4t73j7lYhCA7+oM7SfOBy4fc6UDUTWb0iYFzikzf+4zgwNRLlle9tYPhkElF2UBSLWkUhPR0k0X51GeVcxsdz39hGKFLjY587RSS+koZWq8rodYkLQ0kys5e7jC+hZ+1qW8bbjXJRpVpW+emPBzj0+krGUWtXnkR78YZSQSXDg0c08Mt1DFviaLaLvOElqlYYDM7dsM/rxXKCBxLneDh1hrlaiOfnNjFaThBt+CWk60H3uUycwysZvDS/gXeXeun1LV3XDe6DRvdgnnV3ZJg4G2Z6OMj6XYs4tkC1qNA9mOPupyfwhwymLwb5p79YiygO0vZ/vkskUcfjM7njkVkOv9zG2KkIG/e5KTTbhtmRIJPnQnz2d88QSbjBWPOZ3P/ZMTbflebg8+385K/WXvWaHAcuHI3zzT/eQiBs8LnfO4XHZ3LyrRTH32y9JsX4EixbYKEcoFDz0OIv41N0dFtquuJ9mDBticWyn5CntioI3Cg6AvnGsQQWqkFEwWFry9TtvMx/XkFAEhyeaDvZ7NS7GiJqlU92HGcwNN9o+nJIaCUGgmlCDetACYf7/v/2zixIrvM8z8/Zu0/v0z37YPYZDPaFAAlSorgvsijbKluWYjlRZDuVSlVyk6RcvnKlKi5XcpGUUynHSipW4qootkJLtmlTYkyGpBAKhEjsOzAAZt+np/fuc/psuTizEjNYSFBFZc5zN5jT06fR3f/7/9/yfo3DHExOruYIvtx2EV2uoy5XB32z+326I9lP9/XILm1deS68v4P5qTi7H5m552P8HeDdP8ylfIi3vr+H468P8MKvXOHAE+PEkwbZ+Sh/9h8f2/Qxrgtv/WA348NpfvN336Nz4M7XrmgOsuIwdGiGF796ecNJAEBRHVKZTzcxHNItInGTL/76RXYemL3j94mGGnr07ouri4DticiigyQ4eJ6/y79WasXxRFpDhdUKsnsRkw0ebRglqdZIKFVOL3WxYK7NYNZEm33xKfqj83gI7IrP8OFSN2Vb3VQEbs43896tnX5OQK9wrPcG6UiFD0b76G+coyFSZiyb5vjwLo713qSvcZZsOca7N3bTlV7k0I4RFOn+BEzRXLp3FXjvtU5yC345tBpyeP7Xb4PgEdL997dakpm+HWPsapK5sSjJRhNZdTn0zAxv/c9ehs+mGXp0EVEEsypz/VSaSNyiZ28ORfPvRRQh1WSQajKYHokiyZvfo1GVufB/mylmNf7e71zk8S/5Yc/+g0vMjUeYH7v7uEfDUijWQiT1Gmm9gih6rH+E5/lJ91xNx7BkPE9Ak20aIhWUdeGi+XKUsFLHcSSK5rLRnF4hovozQRxXoGxqFA3fxiGmmiT1NYfgpapOoRamYIQwLIVCLYQgQEcyvyEUWDFVclUd1xOIaibxkHFHqLDuSPx4apAlI4IA9CYWONI8dl/v8f3wcyUCouDxSMO9y6902eJQamLL34uCx57ExgV3xRxthWebNy//epgoqsPQ4Rn+8juHOf/+Dg48PkEyszI3l01DNvdDYSnMjQvNdPYv8fQvXqO1y99N1CoqdfPOygLPg7M/6eTd14Z49itX2X9sYtNEYWNLiWS6Rq2i0r93fkNJ6vou5U+TzuXThqw47Do8s6GrdoV73YOItzqRyvVEVNHhc5mbhCSLc8vD6e+XpFJDFf1QiCz4cWdrXWlxWLKIyiaiAK7n+dO4PBGHzXe0s8UktbrKsZ6bXJ1t4/xEN8/svExHKkt4eXRjSq+Sr0VYqkTpzQhENBPHFZktJHHaxfsWAVH0/BCQIVKvrX0uNH2lM9X/WVZcOocKDJ9NY1T9JUMQoK2vREtPmZvnGigshkg2GpTzKmffbaV3X47OnQ/eq1DJq4xdTdLWV2LHYHG1lLm1p0zPnjxn3t566Lvn+Qum44nLA5y8Tb9DjidSMVU02cZDYKkawXIkOpJrzpxFI0SpFkIUXUKKjb3OW8r1/Jj+QjmKrlpIgstcOeaX6Eb8aitVsgkrdYqmRkixiKjmusIQn7ots1iNkNAMQGC2GMd1BdKRjRVb05UkNVvlUOM4hbrOWDHNocbxBzYi3IqfKxH4JBSKOqpqEdLWLGNdV6BSCRGN+okt14VqNUQoVEfeYqeynmpVRVXt+7p2MwQB+nYt8NQr1/nJGwNIksuXvnGBRKYKHtRNGasu0dz+YDF2RXXQoyblQohiLkwsaVAparz/Zh/jw2kyrWtVGZ4Ho9cyvPrHR2nrzPPkLwxjmRLWslhIsosW9puT2rrzHP7CGD/87n6O/+0gx56/jSS7uI5ApaxRN2R6hhZX/65Vl3AcEaOq4DgitiVhVBWMqowku6ulnJ4HlrnuWlfAtkRqFQVZdpAUd7W5ZvcjM+zoW+LHrw3R2Z+ja3ARQfCwLYliLkwkZtLUfo+pYYJfX2+5EkUrTGuogC5bhCSL1Tqclc/Iuu9Z2dbuiOFu7tOzdo24XLr5IEQ1g3jYLyxQZZtzk138xZnH+K0n3qW3cZ54uEZDpLza46KrdTLREnXnwb7OnufH32XVXd2xu47AxI04J3/Ywe2LKco5jVpVZnFSR49bG8Q+mTE4+sIUP/5+N+PXEiQyBpM3Y8yORnn2ayMkGh+8jNM0JIpZjXiDSSiylmeQFZdIon7PhL/t+jkAWXTxgPFcAyUjhCrbdCTy6GodTbLZkcyvmyfusli584RhOhL9qRyy5K56HgkC1G0/zBPTTJrj/gAhteKQrUSJaSYhxSai1pFEl2w1QkwzaNDvPCE7nkBLpEKDXsH1BKYLCcp1jUS4tkHI42qNvKkzVU5RsTRE0Xuooa3PjAg4rkAuH/UraxKl1Z1wzdDwPAE9bPpD4usK9bpMRDfuWl2wnnpd4r/+95cY7J/iF176cPVxlarGd7/3NN/6+2+iaTaGqfL9157guafO09F+71DQhUs9dHfN0dL88by9BQFSjVV+9R+fQpJdzhzv4sTf9ZNq9HcClaLG/mMTfPNf/gTlASpuGpoqPPbcbV799lH+y+8/RVN7iWIuRDRhMLBvbsOiZNUl3v7rIS6daufQ58b57n94bEPGsXtnlld+4zyq5iDJHq984zyVgsZffucwb35/D9G4gWnI5Bd1nv3la6si4Ngix18fZPxGmsXZGFOjSbJzEb73x0dJZar07Frk6S/7py3bEnnjf+1lfirO3ESc+Sm/S9pxRBKpGkOHZ3jsWd/MLxI1+dbvvMd3/u3n+aPfe4ZUYwVVcygXNRTF4df+yYf3FAEB6AjnSKpVzuQ6iSk1orK5YZEX8YgpBnNGgnw9jCB4XC62rVo7fJqcn+xirphEkWz2d4yxp22Kn470P9SCBvCFd+xKknjaXI3dj19L8G9+8/PIissTr0zQtTuPHrU48TedXDyxMSEZijjsfmyRN/9HHzfPNzBwKMvJ13fQtKPC3s/Nf6yy0xVrBc8T7tzF38fLX18tJQDNsSIh2WKpGvFzgcJaSMhypNUE7UqSdv1OPaLWUSR/XOz657ZdCcNW0FWLsun3a7ie3+hXd2RCir2auF8pAd3sdKotnxYk0UPwPBTJobpsN7OC5fi274+33OL0QhdxxeDptusP9cT9mRGBWk3jg7ODNGcKxPf4sbxcPsqla12+RXLXLOlUibMX+/A8gcZ0gcG+qVUf87sxOZWhuSnHrZEWXE8gn40yMtaMZUsYpkKlGuLSlWYsW6ZY1HEckXMXejAMlYaGEj1dc1wfbgd886b2tiy2LWE7Iqrqj1BcXIwzPtmIbUvsHJgikdi8CadkadwuZahYGkm1ys7kHG1dBb75L07w6LMjDF9oppQPISsuyUyVnQdn8HSBkXKavUcnaeko3GHA1j2Y5YWvXUbP1HE9v+X88ZduocQdRi424tQFDjw+weEnxxi5nqaYC28o4+zbs8AXv35x0/+7lRGB5WqIxUKcxmSBx786Qqa3Qm4ixMRUhlS0xHNfucr+Y2sJK88TuDXSzPh4mrbMEk+8uFbSViurlAvahmtL+RBmTUYMg97n0txURpJcKiWNakldvVYQoWfXAv/s9/8P5050Mj2axLFF4g01+vfOM7hJnmAz0mqFJ9K3eHdhJ69P7/fN4SydpFJFFf3O8d3xGY4vDPL6zD5U0cFwZVTh4XZrbsbjvcN8ef9p/u7Kfs5PdrGn7dOxWZ66GeP66QwHnpqltccXzlNvtVEpqHzrX53l2a+P+PYUNYnTb7dt+jfaekv0H1ziyvuNPPLsNFd+2kjfvhwd/R+vQkwLOyQzBgtTEWrltWIJyxQp5dS7JoZX5i54+CEfQYCwYmPaaz0UeFA0wmQrEUTRLxExbXnDwrvClmvLsogUjRA1a+0eE6HaAzm4Csvl27BRvNY/a76ucznbRm05hzRSzCCLDi92bT3680H5zIiAaSrU6wqRSI33Tu4hky4yO5/i3KU+RNGlWNZpbsxx4sNdxKI19LBJW2uWePTeRkq3Rlrp6Z6jVA6zuJjg5q1WZuYaSMSrWJbMyGgzl6500962iGn6IwsdR6RQjDA1kyYWrfHm24c4sG+EhpQ/1s91BU6dGSCTLqJpFhevdFOp+KGkEyd38cWXTm16L3O1OBeWOmgMlbiSbyWm+pOwtKjN0Odm2Pv5SWTRJWfqGI5CXDXIm2EulDv41ZfPYDiKv2u1VBaMGK3hAjuPzMCAy+1KGrHk0hPLMk+M+h6JR46Msis1gyI6/s6oY+OXU9Ucnv7y9dVd+VZMTGU4fn4PTx64womru9g5NMVzv3iZKyOdNKUKdLUs4HmQL+vkilHSyRL7X56mu1xgqGuSxmSRsGayVIqSL0dobfC9k4y6wnw+wSu/dYG4XqNY0fnB8WPs6x3jyNDm/iiiCC2dRV7uvHTP934rBAGG4rOUzRBX8q20RAv0RedpCRdJqn6Cb098Gk20yZpRFNGmJ7LIaDmDYSp4EVAchw4ltzpTQRQ8jqZGCUl+nDitVngyc3N1SpYAtIdzfKHxBnF561DJpekdmLbCUjXC3tZJzk50MTzfQlQzEAQPy5G4OtNOoaajqyZRzeDcZBeWLZOOlDjceffksOvC2JUkr/7hHiTF5fEvTZDI+PkGy5BQNId4Zs3FdHFa58Lx5k3/VkNLlcHDWd74034uvNdCpaBw8OnZ1fDSgxJN1unZm+f88RZGLqXYMVhAkj0mb8a5db5htaFxK1TJ91Kq1hWimrlp2GShHEWRHFrjBRTRZamqM11M3Pc9iqJHWLZo0Ks0RNYKCARAvEMENs9LrFx/L8Ky7zp7NdfKtaUWooq56j31sPjMiIAsOyiKjWkq1AyNuYUkNUNj79Ao3Z1zxKI1bo220t8zzZ6d46iqjXaXJosV6nWJqek0c/NJTFPlzLk+PASGBidpa13i2vUO5heS9HTPcmDvCGMTTZimwuR0hlpNI1/QKZdDuK7Ivj2jNGbWFtGWpjyi4FEs6pRKYfbvHaGtbYk/+vYrW4pA3ZWwXRFdqmN5EhVL43axkd7YImPlBjLhMrpU53sjRxhKzHKgYRIPMF2Z04udyKLLUGKWN6d2o8sm57IdPNN2g1vFRiYqDSTVGh2RHBOVFNcKLXgIDCbnUPhkDVyWLbNUjJEvRyjXQhh1BcuWmVjIIMsOnc0LLBbivH7iCB1Ni/4uyoMrYx04rogkOTxz6BJjM00sFmJ8eHWAX37yJD+9MohRV8gWYvzSkx+QiFZpTBQfOI7+cZAEjxAW7Uqe3tAiH870ICagVA0xWWrAsBQON49heTJX51tJNteQbZe/GT1IqTNMpaaxUI3xWuUgR1pHKZphLi22s69xitOlLqbLKXTZpDvshxYFAZpDJZpDW4erdrVMoat+6DMkW7SnligZYb5+5H0imkkiXMV1Rb5y8AMU2SETLaFKNs8PXcTzRDLR4qYLn1mVePfVHs6+28r8eIRbF1PMj0f4tX9+mSPPT68u+DuPLvJX3x7ih38ywOKkTt2UOPtO65bhB1n1K3eUP3d567u9hCIO+5+88zRWLihMXE9QK8sMn0lTq8hcP5XxRy9GbHbsLBBJWKghh4NPzXLy9Q5e/fd7mL4VRQ25XD+dZnFKX01ab0VIsYhrBtlKFPBDOhVT3bC7dpdDTZ4nUK6r5Gr6A4XaFMkmFjIpLOcaNNleDS0lwmubUlHwkESPsqkRXi4RDSnWA/WHlOsaJ2d7KVkhhlKzdMay7IhtbSP/cfjMiEA0UmNH2yIfnB2kVNZ59NB1ujvneOe9/RSKEQ7vv8n+3SP89RvHOHupl/6eGbo67j3TdWa2gXi8yqNHbiDLDq//6ChDQ5MUizp62G8cC4XqFIs6+WKEel3m5q02jJrKYP8UFy934SEgiu6q6HgemHWZuiVjGCqJRAVZdigUI6iqQzx+9zLJuiuTt8LUHb+jNFfXMRyZJTNCWK77zWeCw1MtNwjLlr+g51sA+Gr3aYaLzVzItRNXajieyGNNozSFS4iCx67kDKpo0xgq0xlZYl9qEk18OPNNQ6rF6EwT6XgJWXKI6TV01aRqaH4Sbq6RTLLI43uuoyg2M9kU/e0z9LXPcHV0B8VqGMNSmF1KMTbbxGy2gfM3u8GDXDmyfP39hXMeJoat8sFMD480j3FtqYWxQobBhlk640U+mO3h0dYRkqEqZ2e7eKRllIxeZndmilOzPciRAu2xHCem+vnCjhs0hCqcnu1CFFyG0jPkjAjDuSYebR29r3tJR8ukoxvtFOIhg/bkxi9+U3zjiS4V2bpqLhyxCUVtTv6oHUVziCYsevfl+O1/fYaBQ1lCkbUNwu7HFviHv3eWH/9FN6//ySDRpMnRl6bpGsrzV/9p16a+TAOHsgwdWeTMO618/pfGSDXdecoZvZTiP//uIzi2iFmTkCSP4z/o4uQPOxAlj3/0B6fY/6TvZ9W7f4nf/oPT/Oi/DXDibzuJxOocfXmKR56b5o0/HdiyvBT8hbcpVkISXfK1MEvVCJLokgjX0JaN11riRWaKcW5n0355qF7B+cgJQxLcLXtFJMGjKVpiqaozX47huH65ceojyV9ZcmiKllgoxxjL+bMfulNLiJK7OpRpfQ5CFL07uprt5b8dlurUbIXhfDOWK5EJPzzLjc+MCIiix96hUXb2T4InIMs2oujR2baA6wkoin/M+8avvIPjSCiyfV+7xUolRGtzjv7eGSxLoqtznvbWRc5f7GV+IUlLU46dA1O8/e4BPvhwJ9GIQU/3LCdO7uLmrVYS8SrhUJ32tuzqh8+2JS5e6iG7FOP8pR6Oqjb9vTOcPtePaSo8/+zZu96TLtdp1wtULI2sGUHAY7qWZLYWp1kvIuARkevEl33hBXzfel2qc7vUiCZZ7E7OcKBhkrhSoyVcZNGIMOGkyNd1EqpBWPZtELJmlOZwaTVk8UloSecYnWlioGMaSXSpGRrFqo7lyNQMDU2xqNQ0ssUYyWgFz4O4XiOkWoiiy+2pFm5NtTDUNUm2EEdRbLpb5mnPLJFOFGlrXPIHppcjqIqNUVfQlPsbAP6gmLZMztSZrSSJKCZV2x84b7kytieS0csk1Bq3xxqprVo/yIRk367BsBVcT6BRL5EOlxkrpnl3fKdv6+zIhOU6bdECNVt94Kqdh80XvzXMi//g5qpZjYAfj5Yk746YRChi8/I3b/LCb9z2K2IAUfZHaB54am7TBTiSsPinf/hTXEdAlDyETcL2u4/N8+/e/N9b3uP6qh9Z8dh1dJHBw1lc17d9ECX/Hl74xm2ku1QICYJf7dMcK9EUWztxrX+Zcc0gtq5yScAvu11/TVfD0pbhGkEARXLu+hwrPyfDtQ2ng5VrVv59/WOaoqV1zmI+7dE8Xxv4cMNJ5pN0mm/Gz9Vksf8fmK4mODnfg+HIyKLLi21XGSmnuVZowXFFHmsaIanUuJJv5anWYQAWjQjDxSba9TxT1SR7U9OcnO+haIVoCZc41nSbkhXinemdxNUaz7Vdp2ypvD/fR9nSeKnjMrr8yU4DM9kU+VKE2aUk6XgJTbUIqRYnLw8iSS5P7L1GNGzwzpl9AOzumUDAw3FF0okSE/MZmpIFzg33rJ6sXjp6lksjXYzONKGpFl84cJmZbAMfXBkgpFn+zNxE8VMRgaVahEuL7cyUEzzdeZ1iPcTFhQ6a9CKy6NIWzRGWLU7NdqNJNjVbIaLUOdg0ztn5TkKShSI5ZMJlElqN96f6CCt1KpZvDaErdXalZ5iv+l2eA6l7n1oDAj4en6xsLBCBzwD36yj40cc4noAkrFUYuMsjFlf8UVzPt5JYscz+WbASaxWEzZ/TcdcmNq38frN/+1mw8ryisFyRsUXD20dHca68Xx/dkX2SkZ0BAR+fQAQCAgICtjGfTAR+hi7iAQEBAQGfNT4zieFPqmYBAQEBAQ9OcBIICAgI2MYEIhAQEBCwjQlEICAgIGAbE4hAQEBAwDYmEIGAgICAbUwgAgEBAQHbmEAEAgICArYxgQgEBAQEbGMCEQgICAjYxgQiEBAQELCNCUQgICAgYBsTiEBAQEDANiYQgYCAgIBtTCACAQEBAduYQAQCAgICtjGBCAQEBARsYwIRCAgICNjGBCIQEBAQsI0JRCAgICBgGxOIQEBAQMA2JhCBgICAgG1MIAIBAQEB25hABAICAgK2MYEIBAQEBGxjAhEICAgI2MYEIhAQEBCwjfl/QfLyqRpsQ8E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0373" y="706579"/>
            <a:ext cx="12290427" cy="597792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6600" dirty="0"/>
              <a:t>What did I do ?</a:t>
            </a:r>
            <a:endParaRPr lang="en-IN" dirty="0"/>
          </a:p>
        </p:txBody>
      </p:sp>
      <p:sp>
        <p:nvSpPr>
          <p:cNvPr id="3" name="Text Placeholder 2"/>
          <p:cNvSpPr>
            <a:spLocks noGrp="1"/>
          </p:cNvSpPr>
          <p:nvPr>
            <p:ph type="body" idx="1"/>
          </p:nvPr>
        </p:nvSpPr>
        <p:spPr/>
        <p:txBody>
          <a:bodyPr>
            <a:normAutofit/>
          </a:bodyPr>
          <a:lstStyle/>
          <a:p>
            <a:r>
              <a:rPr lang="en-IN" sz="2800" b="1" dirty="0" smtClean="0">
                <a:solidFill>
                  <a:schemeClr val="tx1">
                    <a:lumMod val="50000"/>
                  </a:schemeClr>
                </a:solidFill>
                <a:latin typeface="Arial" panose="020B0604020202020204" pitchFamily="34" charset="0"/>
                <a:cs typeface="Arial" panose="020B0604020202020204" pitchFamily="34" charset="0"/>
              </a:rPr>
              <a:t>Data Visualization done in Python and supported package   to know the  relationship between the different variables available in the movie data</a:t>
            </a:r>
          </a:p>
          <a:p>
            <a:r>
              <a:rPr lang="en-IN" sz="2800" b="1" dirty="0" smtClean="0">
                <a:solidFill>
                  <a:schemeClr val="tx1">
                    <a:lumMod val="50000"/>
                  </a:schemeClr>
                </a:solidFill>
                <a:latin typeface="Arial" panose="020B0604020202020204" pitchFamily="34" charset="0"/>
                <a:cs typeface="Arial" panose="020B0604020202020204" pitchFamily="34" charset="0"/>
              </a:rPr>
              <a:t>Finally Arriving on Conclusion from each graph plotted</a:t>
            </a:r>
          </a:p>
          <a:p>
            <a:endParaRPr lang="en-IN" sz="2800" b="1" dirty="0" smtClean="0">
              <a:solidFill>
                <a:schemeClr val="tx1">
                  <a:lumMod val="50000"/>
                </a:schemeClr>
              </a:solidFill>
              <a:latin typeface="Arial" panose="020B0604020202020204" pitchFamily="34" charset="0"/>
              <a:cs typeface="Arial" panose="020B0604020202020204" pitchFamily="34" charset="0"/>
            </a:endParaRPr>
          </a:p>
          <a:p>
            <a:r>
              <a:rPr lang="en-IN" sz="2800" b="1" dirty="0" smtClean="0">
                <a:solidFill>
                  <a:schemeClr val="tx1">
                    <a:lumMod val="50000"/>
                  </a:schemeClr>
                </a:solidFill>
                <a:latin typeface="Arial" panose="020B0604020202020204" pitchFamily="34" charset="0"/>
                <a:cs typeface="Arial" panose="020B0604020202020204" pitchFamily="34" charset="0"/>
              </a:rPr>
              <a:t>Suggesting Actionable Insights from the conclusions drawn </a:t>
            </a:r>
            <a:endParaRPr lang="en-IN" sz="2800" b="1" dirty="0">
              <a:solidFill>
                <a:schemeClr val="tx1">
                  <a:lumMod val="50000"/>
                </a:schemeClr>
              </a:solidFill>
              <a:latin typeface="Arial" panose="020B0604020202020204" pitchFamily="34" charset="0"/>
              <a:cs typeface="Arial" panose="020B0604020202020204" pitchFamily="34" charset="0"/>
            </a:endParaRPr>
          </a:p>
          <a:p>
            <a:pPr marL="742950" indent="-742950">
              <a:buFont typeface="+mj-lt"/>
              <a:buAutoNum type="arabicPeriod"/>
            </a:pPr>
            <a:endParaRPr lang="en-IN" dirty="0"/>
          </a:p>
        </p:txBody>
      </p:sp>
    </p:spTree>
    <p:extLst>
      <p:ext uri="{BB962C8B-B14F-4D97-AF65-F5344CB8AC3E}">
        <p14:creationId xmlns:p14="http://schemas.microsoft.com/office/powerpoint/2010/main" val="1264802250"/>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Unique Value Proposition"/>
          <p:cNvSpPr txBox="1">
            <a:spLocks noGrp="1"/>
          </p:cNvSpPr>
          <p:nvPr>
            <p:ph type="title"/>
          </p:nvPr>
        </p:nvSpPr>
        <p:spPr>
          <a:prstGeom prst="rect">
            <a:avLst/>
          </a:prstGeom>
        </p:spPr>
        <p:txBody>
          <a:bodyPr>
            <a:normAutofit/>
          </a:bodyPr>
          <a:lstStyle>
            <a:lvl1pPr>
              <a:defRPr>
                <a:solidFill>
                  <a:schemeClr val="accent6">
                    <a:hueOff val="36663"/>
                    <a:satOff val="1899"/>
                    <a:lumOff val="-23748"/>
                  </a:schemeClr>
                </a:solidFill>
                <a:latin typeface="Arial"/>
                <a:ea typeface="Arial"/>
                <a:cs typeface="Arial"/>
                <a:sym typeface="Arial"/>
              </a:defRPr>
            </a:lvl1pPr>
          </a:lstStyle>
          <a:p>
            <a:r>
              <a:rPr lang="en-IN" sz="6600" dirty="0"/>
              <a:t>What did I do ?</a:t>
            </a:r>
            <a:endParaRPr sz="2700" dirty="0"/>
          </a:p>
        </p:txBody>
      </p:sp>
      <p:sp>
        <p:nvSpPr>
          <p:cNvPr id="146" name="On average, Millennials and Gen. X are not able to afford buying homes in the Bay Area, but need to buy cars to get around.…"/>
          <p:cNvSpPr txBox="1">
            <a:spLocks noGrp="1"/>
          </p:cNvSpPr>
          <p:nvPr>
            <p:ph type="body" idx="1"/>
          </p:nvPr>
        </p:nvSpPr>
        <p:spPr>
          <a:xfrm>
            <a:off x="508000" y="1905000"/>
            <a:ext cx="11176000" cy="7620000"/>
          </a:xfrm>
          <a:prstGeom prst="rect">
            <a:avLst/>
          </a:prstGeom>
        </p:spPr>
        <p:txBody>
          <a:bodyPr>
            <a:normAutofit fontScale="25000" lnSpcReduction="20000"/>
          </a:bodyPr>
          <a:lstStyle/>
          <a:p>
            <a:endParaRPr lang="en-IN" sz="2600" b="1" u="sng" dirty="0" smtClean="0">
              <a:solidFill>
                <a:srgbClr val="FF0000"/>
              </a:solidFill>
              <a:latin typeface="Arial" panose="020B0604020202020204" pitchFamily="34" charset="0"/>
              <a:cs typeface="Arial" panose="020B0604020202020204" pitchFamily="34" charset="0"/>
            </a:endParaRPr>
          </a:p>
          <a:p>
            <a:r>
              <a:rPr lang="en-IN" sz="8000" b="1" dirty="0"/>
              <a:t>Replacing Missing Values for </a:t>
            </a:r>
            <a:r>
              <a:rPr lang="en-IN" sz="8000" b="1" dirty="0" err="1"/>
              <a:t>Metascore</a:t>
            </a:r>
            <a:r>
              <a:rPr lang="en-IN" sz="8000" b="1" dirty="0"/>
              <a:t> ,Revenue (Millions) based on the median of </a:t>
            </a:r>
            <a:r>
              <a:rPr lang="en-IN" sz="8000" b="1" dirty="0" err="1"/>
              <a:t>Metascore</a:t>
            </a:r>
            <a:r>
              <a:rPr lang="en-IN" sz="8000" b="1" dirty="0"/>
              <a:t> ,,Revenue (Millions) based on </a:t>
            </a:r>
            <a:r>
              <a:rPr lang="en-IN" sz="8000" b="1" dirty="0" err="1"/>
              <a:t>correponding</a:t>
            </a:r>
            <a:r>
              <a:rPr lang="en-IN" sz="8000" b="1" dirty="0"/>
              <a:t> Ratings</a:t>
            </a:r>
          </a:p>
          <a:p>
            <a:r>
              <a:rPr lang="en-IN" sz="5600" dirty="0"/>
              <a:t>#1) If Rating &gt; '8.5' : Take all the record whose Rating &gt;= 8.5 and Replace the </a:t>
            </a:r>
            <a:r>
              <a:rPr lang="en-IN" sz="5600" dirty="0" err="1"/>
              <a:t>Metascore</a:t>
            </a:r>
            <a:r>
              <a:rPr lang="en-IN" sz="5600" dirty="0"/>
              <a:t> with Median of </a:t>
            </a:r>
            <a:r>
              <a:rPr lang="en-IN" sz="5600" dirty="0" err="1"/>
              <a:t>Metascore</a:t>
            </a:r>
            <a:r>
              <a:rPr lang="en-IN" sz="5600" dirty="0"/>
              <a:t> and Replace the Revenue (Millions) with the Median Revenue (Millions)</a:t>
            </a:r>
          </a:p>
          <a:p>
            <a:r>
              <a:rPr lang="en-IN" sz="5600" dirty="0"/>
              <a:t>#2) If Rating &lt; '8.5' and Rating &gt;= 7.5 : Take all the record whose Rating &lt; 7.5 and Rating &gt;= 6.5and Replace the </a:t>
            </a:r>
            <a:r>
              <a:rPr lang="en-IN" sz="5600" dirty="0" err="1"/>
              <a:t>Metascore</a:t>
            </a:r>
            <a:r>
              <a:rPr lang="en-IN" sz="5600" dirty="0"/>
              <a:t> with Median of </a:t>
            </a:r>
            <a:r>
              <a:rPr lang="en-IN" sz="5600" dirty="0" err="1"/>
              <a:t>Metascore</a:t>
            </a:r>
            <a:r>
              <a:rPr lang="en-IN" sz="5600" dirty="0"/>
              <a:t> and Replace the Revenue (Millions) with the Median Revenue (Millions)</a:t>
            </a:r>
          </a:p>
          <a:p>
            <a:r>
              <a:rPr lang="en-IN" sz="5600" dirty="0"/>
              <a:t>#3) If Rating &lt; '7.5' and Rating &gt;= 6.5 : Take all the record whose Rating &lt; 6.5 and Rating &gt;= 5.5 and Replace the </a:t>
            </a:r>
            <a:r>
              <a:rPr lang="en-IN" sz="5600" dirty="0" err="1"/>
              <a:t>Metascore</a:t>
            </a:r>
            <a:r>
              <a:rPr lang="en-IN" sz="5600" dirty="0"/>
              <a:t> with Median of </a:t>
            </a:r>
            <a:r>
              <a:rPr lang="en-IN" sz="5600" dirty="0" err="1"/>
              <a:t>Metascore</a:t>
            </a:r>
            <a:r>
              <a:rPr lang="en-IN" sz="5600" dirty="0"/>
              <a:t> and Replace the Revenue (Millions) with the Median Revenue (Millions)</a:t>
            </a:r>
          </a:p>
          <a:p>
            <a:r>
              <a:rPr lang="en-IN" sz="5600" dirty="0"/>
              <a:t>#4) If Rating &lt; '6.5' and Rating &gt;= 5.5 : Take all the record whose Rating &lt; 5.5 and Rating &gt;= 4.5' and Replace the </a:t>
            </a:r>
            <a:r>
              <a:rPr lang="en-IN" sz="5600" dirty="0" err="1"/>
              <a:t>Metascore</a:t>
            </a:r>
            <a:r>
              <a:rPr lang="en-IN" sz="5600" dirty="0"/>
              <a:t> with Median of </a:t>
            </a:r>
            <a:r>
              <a:rPr lang="en-IN" sz="5600" dirty="0" err="1"/>
              <a:t>Metascore</a:t>
            </a:r>
            <a:r>
              <a:rPr lang="en-IN" sz="5600" dirty="0"/>
              <a:t> and Replace the Revenue (Millions) with the Median Revenue (Millions)</a:t>
            </a:r>
          </a:p>
          <a:p>
            <a:r>
              <a:rPr lang="en-IN" sz="5600" dirty="0"/>
              <a:t>#5) If Rating &lt; '5.5' and Rating &gt;= 4.5 : Take all the record whose Rating &lt; 4.5 and Rating &gt;= 3.5 and Replace the </a:t>
            </a:r>
            <a:r>
              <a:rPr lang="en-IN" sz="5600" dirty="0" err="1"/>
              <a:t>Metascore</a:t>
            </a:r>
            <a:r>
              <a:rPr lang="en-IN" sz="5600" dirty="0"/>
              <a:t> with Median of </a:t>
            </a:r>
            <a:r>
              <a:rPr lang="en-IN" sz="5600" dirty="0" err="1"/>
              <a:t>Metascore</a:t>
            </a:r>
            <a:r>
              <a:rPr lang="en-IN" sz="5600" dirty="0"/>
              <a:t> and Replace the Revenue (Millions) with the Median Revenue (Millions)</a:t>
            </a:r>
          </a:p>
          <a:p>
            <a:r>
              <a:rPr lang="en-IN" sz="5600" dirty="0"/>
              <a:t>#6) If Rating &lt; '4.5' and Rating &gt;= 3.5 : Take all the record whose Rating &lt; 3.5 and Rating &gt;= 2.5 and Replace the </a:t>
            </a:r>
            <a:r>
              <a:rPr lang="en-IN" sz="5600" dirty="0" err="1"/>
              <a:t>Metascore</a:t>
            </a:r>
            <a:r>
              <a:rPr lang="en-IN" sz="5600" dirty="0"/>
              <a:t> with Median of </a:t>
            </a:r>
            <a:r>
              <a:rPr lang="en-IN" sz="5600" dirty="0" err="1"/>
              <a:t>Metascore</a:t>
            </a:r>
            <a:r>
              <a:rPr lang="en-IN" sz="5600" dirty="0"/>
              <a:t> and Replace the Revenue (Millions) with the Median Revenue (Millions)</a:t>
            </a:r>
          </a:p>
          <a:p>
            <a:r>
              <a:rPr lang="en-IN" sz="5600" dirty="0"/>
              <a:t>#7) If Rating &lt; '3.5' and Rating &gt;= 2.5 : Take all the record whose Rating &lt; 3.5 and Rating &gt;= 2.5 and Replace the </a:t>
            </a:r>
            <a:r>
              <a:rPr lang="en-IN" sz="5600" dirty="0" err="1"/>
              <a:t>Metascore</a:t>
            </a:r>
            <a:r>
              <a:rPr lang="en-IN" sz="5600" dirty="0"/>
              <a:t> with Median of </a:t>
            </a:r>
            <a:r>
              <a:rPr lang="en-IN" sz="5600" dirty="0" err="1"/>
              <a:t>Metascore</a:t>
            </a:r>
            <a:r>
              <a:rPr lang="en-IN" sz="5600" dirty="0"/>
              <a:t> and Replace the Revenue (Millions) with the Median Revenue (Millions)</a:t>
            </a:r>
          </a:p>
          <a:p>
            <a:r>
              <a:rPr lang="en-IN" sz="5600" dirty="0"/>
              <a:t>#8) If Rating &lt; '2.5' : Take all the record whose Rating &lt; 2.5 and Replace the </a:t>
            </a:r>
            <a:r>
              <a:rPr lang="en-IN" sz="5600" dirty="0" err="1"/>
              <a:t>Metascore</a:t>
            </a:r>
            <a:r>
              <a:rPr lang="en-IN" sz="5600" dirty="0"/>
              <a:t> with Median of </a:t>
            </a:r>
            <a:r>
              <a:rPr lang="en-IN" sz="5600" dirty="0" err="1"/>
              <a:t>Metascore</a:t>
            </a:r>
            <a:r>
              <a:rPr lang="en-IN" sz="5600" dirty="0"/>
              <a:t> and Replace the Revenue (Millions) with the Median Revenue (Millions)</a:t>
            </a:r>
          </a:p>
          <a:p>
            <a:r>
              <a:rPr lang="en-IN" sz="2600" b="1" dirty="0">
                <a:solidFill>
                  <a:srgbClr val="FF0000"/>
                </a:solidFill>
                <a:latin typeface="Arial" panose="020B0604020202020204" pitchFamily="34" charset="0"/>
                <a:cs typeface="Arial" panose="020B0604020202020204" pitchFamily="34" charset="0"/>
              </a:rPr>
              <a:t/>
            </a:r>
            <a:br>
              <a:rPr lang="en-IN" sz="2600" b="1" dirty="0">
                <a:solidFill>
                  <a:srgbClr val="FF0000"/>
                </a:solidFill>
                <a:latin typeface="Arial" panose="020B0604020202020204" pitchFamily="34" charset="0"/>
                <a:cs typeface="Arial" panose="020B0604020202020204" pitchFamily="34" charset="0"/>
              </a:rPr>
            </a:br>
            <a:endParaRPr lang="en-IN" sz="2600" b="1" dirty="0">
              <a:solidFill>
                <a:srgbClr val="FF0000"/>
              </a:solidFill>
              <a:latin typeface="Arial" panose="020B0604020202020204" pitchFamily="34" charset="0"/>
              <a:cs typeface="Arial" panose="020B0604020202020204" pitchFamily="34" charset="0"/>
            </a:endParaRPr>
          </a:p>
          <a:p>
            <a:r>
              <a:rPr lang="en-IN" sz="2600" b="1" dirty="0">
                <a:solidFill>
                  <a:srgbClr val="FF0000"/>
                </a:solidFill>
                <a:latin typeface="Arial" panose="020B0604020202020204" pitchFamily="34" charset="0"/>
                <a:cs typeface="Arial" panose="020B0604020202020204" pitchFamily="34" charset="0"/>
              </a:rPr>
              <a:t> </a:t>
            </a:r>
            <a:r>
              <a:rPr lang="en-IN" sz="2600" b="1" u="sng" dirty="0" smtClean="0">
                <a:solidFill>
                  <a:srgbClr val="FF0000"/>
                </a:solidFill>
                <a:latin typeface="Arial" panose="020B0604020202020204" pitchFamily="34" charset="0"/>
                <a:cs typeface="Arial" panose="020B0604020202020204" pitchFamily="34" charset="0"/>
              </a:rPr>
              <a:t>.</a:t>
            </a:r>
            <a:endParaRPr lang="en-IN" sz="2900" b="1" dirty="0">
              <a:solidFill>
                <a:srgbClr val="FFFF00"/>
              </a:solidFill>
            </a:endParaRPr>
          </a:p>
          <a:p>
            <a:r>
              <a:rPr lang="en-IN" dirty="0" smtClean="0"/>
              <a:t>.</a:t>
            </a:r>
            <a:endParaRPr lang="en-IN" dirty="0"/>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5400" dirty="0"/>
              <a:t>What did I do ?</a:t>
            </a:r>
          </a:p>
        </p:txBody>
      </p:sp>
      <p:sp>
        <p:nvSpPr>
          <p:cNvPr id="3" name="Text Placeholder 2"/>
          <p:cNvSpPr>
            <a:spLocks noGrp="1"/>
          </p:cNvSpPr>
          <p:nvPr>
            <p:ph type="body" idx="1"/>
          </p:nvPr>
        </p:nvSpPr>
        <p:spPr>
          <a:xfrm>
            <a:off x="1244600" y="4267200"/>
            <a:ext cx="10972800" cy="5486400"/>
          </a:xfrm>
        </p:spPr>
        <p:txBody>
          <a:bodyPr>
            <a:normAutofit fontScale="85000" lnSpcReduction="20000"/>
          </a:bodyPr>
          <a:lstStyle/>
          <a:p>
            <a:pPr marL="0" indent="0">
              <a:buNone/>
            </a:pPr>
            <a:r>
              <a:rPr lang="en-IN" sz="2400" b="1" dirty="0" smtClean="0">
                <a:solidFill>
                  <a:schemeClr val="tx1">
                    <a:lumMod val="50000"/>
                  </a:schemeClr>
                </a:solidFill>
                <a:latin typeface="Arial" panose="020B0604020202020204" pitchFamily="34" charset="0"/>
                <a:cs typeface="Arial" panose="020B0604020202020204" pitchFamily="34" charset="0"/>
              </a:rPr>
              <a:t>New </a:t>
            </a:r>
            <a:r>
              <a:rPr lang="en-IN" sz="2400" b="1" dirty="0">
                <a:solidFill>
                  <a:schemeClr val="tx1">
                    <a:lumMod val="50000"/>
                  </a:schemeClr>
                </a:solidFill>
                <a:latin typeface="Arial" panose="020B0604020202020204" pitchFamily="34" charset="0"/>
                <a:cs typeface="Arial" panose="020B0604020202020204" pitchFamily="34" charset="0"/>
              </a:rPr>
              <a:t>Column Addition '</a:t>
            </a:r>
            <a:r>
              <a:rPr lang="en-IN" sz="2400" b="1" dirty="0" err="1">
                <a:solidFill>
                  <a:schemeClr val="tx1">
                    <a:lumMod val="50000"/>
                  </a:schemeClr>
                </a:solidFill>
                <a:latin typeface="Arial" panose="020B0604020202020204" pitchFamily="34" charset="0"/>
                <a:cs typeface="Arial" panose="020B0604020202020204" pitchFamily="34" charset="0"/>
              </a:rPr>
              <a:t>Rating_Class</a:t>
            </a:r>
            <a:r>
              <a:rPr lang="en-IN" sz="2400" b="1" dirty="0">
                <a:solidFill>
                  <a:schemeClr val="tx1">
                    <a:lumMod val="50000"/>
                  </a:schemeClr>
                </a:solidFill>
                <a:latin typeface="Arial" panose="020B0604020202020204" pitchFamily="34" charset="0"/>
                <a:cs typeface="Arial" panose="020B0604020202020204" pitchFamily="34" charset="0"/>
              </a:rPr>
              <a:t>' based on Rating </a:t>
            </a:r>
            <a:r>
              <a:rPr lang="en-IN" sz="2400" b="1" dirty="0" smtClean="0">
                <a:solidFill>
                  <a:schemeClr val="tx1">
                    <a:lumMod val="50000"/>
                  </a:schemeClr>
                </a:solidFill>
                <a:latin typeface="Arial" panose="020B0604020202020204" pitchFamily="34" charset="0"/>
                <a:cs typeface="Arial" panose="020B0604020202020204" pitchFamily="34" charset="0"/>
              </a:rPr>
              <a:t>Colum</a:t>
            </a:r>
            <a:r>
              <a:rPr lang="en-IN" sz="2000" b="1" dirty="0" smtClean="0">
                <a:solidFill>
                  <a:schemeClr val="tx1">
                    <a:lumMod val="50000"/>
                  </a:schemeClr>
                </a:solidFill>
                <a:latin typeface="Arial" panose="020B0604020202020204" pitchFamily="34" charset="0"/>
                <a:cs typeface="Arial" panose="020B0604020202020204" pitchFamily="34" charset="0"/>
              </a:rPr>
              <a:t>n</a:t>
            </a:r>
          </a:p>
          <a:p>
            <a:pPr marL="0" indent="0">
              <a:buNone/>
            </a:pPr>
            <a:r>
              <a:rPr lang="en-IN" sz="2000" dirty="0" smtClean="0">
                <a:solidFill>
                  <a:schemeClr val="tx1">
                    <a:lumMod val="50000"/>
                  </a:schemeClr>
                </a:solidFill>
                <a:latin typeface="Arial" panose="020B0604020202020204" pitchFamily="34" charset="0"/>
                <a:cs typeface="Arial" panose="020B0604020202020204" pitchFamily="34" charset="0"/>
              </a:rPr>
              <a:t>	Rating &gt;  8.0    = Excellent</a:t>
            </a:r>
          </a:p>
          <a:p>
            <a:pPr marL="0" indent="0">
              <a:buNone/>
            </a:pPr>
            <a:r>
              <a:rPr lang="en-IN" sz="2000" dirty="0" smtClean="0">
                <a:solidFill>
                  <a:schemeClr val="tx1">
                    <a:lumMod val="50000"/>
                  </a:schemeClr>
                </a:solidFill>
                <a:latin typeface="Arial" panose="020B0604020202020204" pitchFamily="34" charset="0"/>
                <a:cs typeface="Arial" panose="020B0604020202020204" pitchFamily="34" charset="0"/>
              </a:rPr>
              <a:t>	Rating </a:t>
            </a:r>
            <a:r>
              <a:rPr lang="en-IN" sz="2000" dirty="0">
                <a:solidFill>
                  <a:schemeClr val="tx1">
                    <a:lumMod val="50000"/>
                  </a:schemeClr>
                </a:solidFill>
                <a:latin typeface="Arial" panose="020B0604020202020204" pitchFamily="34" charset="0"/>
                <a:cs typeface="Arial" panose="020B0604020202020204" pitchFamily="34" charset="0"/>
              </a:rPr>
              <a:t>&gt;  </a:t>
            </a:r>
            <a:r>
              <a:rPr lang="en-IN" sz="2000" dirty="0" smtClean="0">
                <a:solidFill>
                  <a:schemeClr val="tx1">
                    <a:lumMod val="50000"/>
                  </a:schemeClr>
                </a:solidFill>
                <a:latin typeface="Arial" panose="020B0604020202020204" pitchFamily="34" charset="0"/>
                <a:cs typeface="Arial" panose="020B0604020202020204" pitchFamily="34" charset="0"/>
              </a:rPr>
              <a:t>6.0    </a:t>
            </a:r>
            <a:r>
              <a:rPr lang="en-IN" sz="2000" dirty="0">
                <a:solidFill>
                  <a:schemeClr val="tx1">
                    <a:lumMod val="50000"/>
                  </a:schemeClr>
                </a:solidFill>
                <a:latin typeface="Arial" panose="020B0604020202020204" pitchFamily="34" charset="0"/>
                <a:cs typeface="Arial" panose="020B0604020202020204" pitchFamily="34" charset="0"/>
              </a:rPr>
              <a:t>= </a:t>
            </a:r>
            <a:r>
              <a:rPr lang="en-IN" sz="2000" dirty="0" smtClean="0">
                <a:solidFill>
                  <a:schemeClr val="tx1">
                    <a:lumMod val="50000"/>
                  </a:schemeClr>
                </a:solidFill>
                <a:latin typeface="Arial" panose="020B0604020202020204" pitchFamily="34" charset="0"/>
                <a:cs typeface="Arial" panose="020B0604020202020204" pitchFamily="34" charset="0"/>
              </a:rPr>
              <a:t>Great</a:t>
            </a:r>
          </a:p>
          <a:p>
            <a:pPr marL="0" indent="0">
              <a:buNone/>
            </a:pPr>
            <a:r>
              <a:rPr lang="en-IN" sz="1900" dirty="0" smtClean="0">
                <a:solidFill>
                  <a:schemeClr val="tx1">
                    <a:lumMod val="50000"/>
                  </a:schemeClr>
                </a:solidFill>
                <a:latin typeface="Arial" panose="020B0604020202020204" pitchFamily="34" charset="0"/>
                <a:cs typeface="Arial" panose="020B0604020202020204" pitchFamily="34" charset="0"/>
              </a:rPr>
              <a:t>	Rating </a:t>
            </a:r>
            <a:r>
              <a:rPr lang="en-IN" sz="1900" dirty="0">
                <a:solidFill>
                  <a:schemeClr val="tx1">
                    <a:lumMod val="50000"/>
                  </a:schemeClr>
                </a:solidFill>
                <a:latin typeface="Arial" panose="020B0604020202020204" pitchFamily="34" charset="0"/>
                <a:cs typeface="Arial" panose="020B0604020202020204" pitchFamily="34" charset="0"/>
              </a:rPr>
              <a:t>&gt;  </a:t>
            </a:r>
            <a:r>
              <a:rPr lang="en-IN" sz="1900" dirty="0" smtClean="0">
                <a:solidFill>
                  <a:schemeClr val="tx1">
                    <a:lumMod val="50000"/>
                  </a:schemeClr>
                </a:solidFill>
                <a:latin typeface="Arial" panose="020B0604020202020204" pitchFamily="34" charset="0"/>
                <a:cs typeface="Arial" panose="020B0604020202020204" pitchFamily="34" charset="0"/>
              </a:rPr>
              <a:t>4.0    </a:t>
            </a:r>
            <a:r>
              <a:rPr lang="en-IN" sz="1900" dirty="0">
                <a:solidFill>
                  <a:schemeClr val="tx1">
                    <a:lumMod val="50000"/>
                  </a:schemeClr>
                </a:solidFill>
                <a:latin typeface="Arial" panose="020B0604020202020204" pitchFamily="34" charset="0"/>
                <a:cs typeface="Arial" panose="020B0604020202020204" pitchFamily="34" charset="0"/>
              </a:rPr>
              <a:t>= </a:t>
            </a:r>
            <a:r>
              <a:rPr lang="en-IN" sz="1900" dirty="0" smtClean="0">
                <a:solidFill>
                  <a:schemeClr val="tx1">
                    <a:lumMod val="50000"/>
                  </a:schemeClr>
                </a:solidFill>
                <a:latin typeface="Arial" panose="020B0604020202020204" pitchFamily="34" charset="0"/>
                <a:cs typeface="Arial" panose="020B0604020202020204" pitchFamily="34" charset="0"/>
              </a:rPr>
              <a:t>Average</a:t>
            </a:r>
          </a:p>
          <a:p>
            <a:pPr marL="0" indent="0">
              <a:buNone/>
            </a:pPr>
            <a:r>
              <a:rPr lang="en-IN" sz="1900" dirty="0" smtClean="0">
                <a:solidFill>
                  <a:schemeClr val="tx1">
                    <a:lumMod val="50000"/>
                  </a:schemeClr>
                </a:solidFill>
                <a:latin typeface="Arial" panose="020B0604020202020204" pitchFamily="34" charset="0"/>
                <a:cs typeface="Arial" panose="020B0604020202020204" pitchFamily="34" charset="0"/>
              </a:rPr>
              <a:t>	Rating &lt;  4.0   =  Poor</a:t>
            </a:r>
          </a:p>
          <a:p>
            <a:pPr marL="0" indent="0">
              <a:buNone/>
            </a:pPr>
            <a:r>
              <a:rPr lang="en-IN" sz="2400" b="1" dirty="0">
                <a:solidFill>
                  <a:schemeClr val="tx1">
                    <a:lumMod val="50000"/>
                  </a:schemeClr>
                </a:solidFill>
                <a:latin typeface="Arial" panose="020B0604020202020204" pitchFamily="34" charset="0"/>
                <a:cs typeface="Arial" panose="020B0604020202020204" pitchFamily="34" charset="0"/>
              </a:rPr>
              <a:t>New Column Addition '</a:t>
            </a:r>
            <a:r>
              <a:rPr lang="en-IN" sz="2400" b="1" dirty="0" err="1">
                <a:solidFill>
                  <a:schemeClr val="tx1">
                    <a:lumMod val="50000"/>
                  </a:schemeClr>
                </a:solidFill>
                <a:latin typeface="Arial" panose="020B0604020202020204" pitchFamily="34" charset="0"/>
                <a:cs typeface="Arial" panose="020B0604020202020204" pitchFamily="34" charset="0"/>
              </a:rPr>
              <a:t>Votess_Class</a:t>
            </a:r>
            <a:r>
              <a:rPr lang="en-IN" sz="2400" b="1" dirty="0">
                <a:solidFill>
                  <a:schemeClr val="tx1">
                    <a:lumMod val="50000"/>
                  </a:schemeClr>
                </a:solidFill>
                <a:latin typeface="Arial" panose="020B0604020202020204" pitchFamily="34" charset="0"/>
                <a:cs typeface="Arial" panose="020B0604020202020204" pitchFamily="34" charset="0"/>
              </a:rPr>
              <a:t>' based on 'Votes' </a:t>
            </a:r>
            <a:r>
              <a:rPr lang="en-IN" sz="2400" b="1" dirty="0" smtClean="0">
                <a:solidFill>
                  <a:schemeClr val="tx1">
                    <a:lumMod val="50000"/>
                  </a:schemeClr>
                </a:solidFill>
                <a:latin typeface="Arial" panose="020B0604020202020204" pitchFamily="34" charset="0"/>
                <a:cs typeface="Arial" panose="020B0604020202020204" pitchFamily="34" charset="0"/>
              </a:rPr>
              <a:t>Column</a:t>
            </a:r>
          </a:p>
          <a:p>
            <a:pPr marL="0" indent="0">
              <a:buNone/>
            </a:pPr>
            <a:r>
              <a:rPr lang="en-IN" sz="1900" dirty="0" smtClean="0">
                <a:solidFill>
                  <a:schemeClr val="tx1">
                    <a:lumMod val="50000"/>
                  </a:schemeClr>
                </a:solidFill>
                <a:latin typeface="Arial" panose="020B0604020202020204" pitchFamily="34" charset="0"/>
                <a:cs typeface="Arial" panose="020B0604020202020204" pitchFamily="34" charset="0"/>
              </a:rPr>
              <a:t>	Votes  &gt; 1500000 </a:t>
            </a:r>
            <a:r>
              <a:rPr lang="en-IN" sz="1900" dirty="0">
                <a:solidFill>
                  <a:schemeClr val="tx1">
                    <a:lumMod val="50000"/>
                  </a:schemeClr>
                </a:solidFill>
                <a:latin typeface="Arial" panose="020B0604020202020204" pitchFamily="34" charset="0"/>
                <a:cs typeface="Arial" panose="020B0604020202020204" pitchFamily="34" charset="0"/>
              </a:rPr>
              <a:t>= </a:t>
            </a:r>
            <a:r>
              <a:rPr lang="en-IN" sz="1900" dirty="0" smtClean="0">
                <a:solidFill>
                  <a:schemeClr val="tx1">
                    <a:lumMod val="50000"/>
                  </a:schemeClr>
                </a:solidFill>
                <a:latin typeface="Arial" panose="020B0604020202020204" pitchFamily="34" charset="0"/>
                <a:cs typeface="Arial" panose="020B0604020202020204" pitchFamily="34" charset="0"/>
              </a:rPr>
              <a:t>Very High</a:t>
            </a:r>
            <a:endParaRPr lang="en-IN" sz="1900" dirty="0">
              <a:solidFill>
                <a:schemeClr val="tx1">
                  <a:lumMod val="50000"/>
                </a:schemeClr>
              </a:solidFill>
              <a:latin typeface="Arial" panose="020B0604020202020204" pitchFamily="34" charset="0"/>
              <a:cs typeface="Arial" panose="020B0604020202020204" pitchFamily="34" charset="0"/>
            </a:endParaRPr>
          </a:p>
          <a:p>
            <a:pPr marL="0" indent="0">
              <a:buNone/>
            </a:pPr>
            <a:r>
              <a:rPr lang="en-IN" sz="1900" dirty="0" smtClean="0">
                <a:solidFill>
                  <a:schemeClr val="tx1">
                    <a:lumMod val="50000"/>
                  </a:schemeClr>
                </a:solidFill>
                <a:latin typeface="Arial" panose="020B0604020202020204" pitchFamily="34" charset="0"/>
                <a:cs typeface="Arial" panose="020B0604020202020204" pitchFamily="34" charset="0"/>
              </a:rPr>
              <a:t>	Votes &gt;500000 </a:t>
            </a:r>
            <a:r>
              <a:rPr lang="en-IN" sz="1900" dirty="0">
                <a:solidFill>
                  <a:schemeClr val="tx1">
                    <a:lumMod val="50000"/>
                  </a:schemeClr>
                </a:solidFill>
                <a:latin typeface="Arial" panose="020B0604020202020204" pitchFamily="34" charset="0"/>
                <a:cs typeface="Arial" panose="020B0604020202020204" pitchFamily="34" charset="0"/>
              </a:rPr>
              <a:t>= </a:t>
            </a:r>
            <a:r>
              <a:rPr lang="en-IN" sz="1900" dirty="0" smtClean="0">
                <a:solidFill>
                  <a:schemeClr val="tx1">
                    <a:lumMod val="50000"/>
                  </a:schemeClr>
                </a:solidFill>
                <a:latin typeface="Arial" panose="020B0604020202020204" pitchFamily="34" charset="0"/>
                <a:cs typeface="Arial" panose="020B0604020202020204" pitchFamily="34" charset="0"/>
              </a:rPr>
              <a:t>High</a:t>
            </a:r>
            <a:endParaRPr lang="en-IN" sz="1900" dirty="0">
              <a:solidFill>
                <a:schemeClr val="tx1">
                  <a:lumMod val="50000"/>
                </a:schemeClr>
              </a:solidFill>
              <a:latin typeface="Arial" panose="020B0604020202020204" pitchFamily="34" charset="0"/>
              <a:cs typeface="Arial" panose="020B0604020202020204" pitchFamily="34" charset="0"/>
            </a:endParaRPr>
          </a:p>
          <a:p>
            <a:pPr marL="0" indent="0">
              <a:buNone/>
            </a:pPr>
            <a:r>
              <a:rPr lang="en-IN" sz="1900" dirty="0" smtClean="0">
                <a:solidFill>
                  <a:schemeClr val="tx1">
                    <a:lumMod val="50000"/>
                  </a:schemeClr>
                </a:solidFill>
                <a:latin typeface="Arial" panose="020B0604020202020204" pitchFamily="34" charset="0"/>
                <a:cs typeface="Arial" panose="020B0604020202020204" pitchFamily="34" charset="0"/>
              </a:rPr>
              <a:t>	Votes </a:t>
            </a:r>
            <a:r>
              <a:rPr lang="en-IN" sz="1900" dirty="0">
                <a:solidFill>
                  <a:schemeClr val="tx1">
                    <a:lumMod val="50000"/>
                  </a:schemeClr>
                </a:solidFill>
                <a:latin typeface="Arial" panose="020B0604020202020204" pitchFamily="34" charset="0"/>
                <a:cs typeface="Arial" panose="020B0604020202020204" pitchFamily="34" charset="0"/>
              </a:rPr>
              <a:t>&gt; 100000 = Average</a:t>
            </a:r>
          </a:p>
          <a:p>
            <a:pPr marL="0" indent="0">
              <a:buNone/>
            </a:pPr>
            <a:r>
              <a:rPr lang="en-IN" sz="1900" dirty="0" smtClean="0">
                <a:solidFill>
                  <a:schemeClr val="tx1">
                    <a:lumMod val="50000"/>
                  </a:schemeClr>
                </a:solidFill>
                <a:latin typeface="Arial" panose="020B0604020202020204" pitchFamily="34" charset="0"/>
                <a:cs typeface="Arial" panose="020B0604020202020204" pitchFamily="34" charset="0"/>
              </a:rPr>
              <a:t>	Votes </a:t>
            </a:r>
            <a:r>
              <a:rPr lang="en-IN" sz="1900" dirty="0">
                <a:solidFill>
                  <a:schemeClr val="tx1">
                    <a:lumMod val="50000"/>
                  </a:schemeClr>
                </a:solidFill>
                <a:latin typeface="Arial" panose="020B0604020202020204" pitchFamily="34" charset="0"/>
                <a:cs typeface="Arial" panose="020B0604020202020204" pitchFamily="34" charset="0"/>
              </a:rPr>
              <a:t>&gt; 50000 =  Poor</a:t>
            </a:r>
          </a:p>
          <a:p>
            <a:pPr marL="0" indent="0">
              <a:buNone/>
            </a:pPr>
            <a:r>
              <a:rPr lang="en-IN" sz="1900" dirty="0" smtClean="0">
                <a:solidFill>
                  <a:schemeClr val="tx1">
                    <a:lumMod val="50000"/>
                  </a:schemeClr>
                </a:solidFill>
                <a:latin typeface="Arial" panose="020B0604020202020204" pitchFamily="34" charset="0"/>
                <a:cs typeface="Arial" panose="020B0604020202020204" pitchFamily="34" charset="0"/>
              </a:rPr>
              <a:t>	Votes &lt; </a:t>
            </a:r>
            <a:r>
              <a:rPr lang="en-IN" sz="1900" dirty="0">
                <a:solidFill>
                  <a:schemeClr val="tx1">
                    <a:lumMod val="50000"/>
                  </a:schemeClr>
                </a:solidFill>
                <a:latin typeface="Arial" panose="020B0604020202020204" pitchFamily="34" charset="0"/>
                <a:cs typeface="Arial" panose="020B0604020202020204" pitchFamily="34" charset="0"/>
              </a:rPr>
              <a:t>50000 =  </a:t>
            </a:r>
            <a:r>
              <a:rPr lang="en-IN" sz="1900" dirty="0" smtClean="0">
                <a:solidFill>
                  <a:schemeClr val="tx1">
                    <a:lumMod val="50000"/>
                  </a:schemeClr>
                </a:solidFill>
                <a:latin typeface="Arial" panose="020B0604020202020204" pitchFamily="34" charset="0"/>
                <a:cs typeface="Arial" panose="020B0604020202020204" pitchFamily="34" charset="0"/>
              </a:rPr>
              <a:t> Very Poor</a:t>
            </a:r>
            <a:endParaRPr lang="en-IN" sz="1900" dirty="0">
              <a:solidFill>
                <a:schemeClr val="tx1">
                  <a:lumMod val="50000"/>
                </a:schemeClr>
              </a:solidFill>
              <a:latin typeface="Arial" panose="020B0604020202020204" pitchFamily="34" charset="0"/>
              <a:cs typeface="Arial" panose="020B0604020202020204" pitchFamily="34" charset="0"/>
            </a:endParaRPr>
          </a:p>
          <a:p>
            <a:endParaRPr lang="en-IN" sz="2000" dirty="0">
              <a:solidFill>
                <a:schemeClr val="tx1">
                  <a:lumMod val="50000"/>
                </a:schemeClr>
              </a:solidFill>
              <a:latin typeface="Arial" panose="020B0604020202020204" pitchFamily="34" charset="0"/>
              <a:cs typeface="Arial" panose="020B0604020202020204" pitchFamily="34" charset="0"/>
            </a:endParaRPr>
          </a:p>
          <a:p>
            <a:endParaRPr lang="en-IN" sz="2000" dirty="0">
              <a:solidFill>
                <a:schemeClr val="tx1">
                  <a:lumMod val="50000"/>
                </a:schemeClr>
              </a:solidFill>
              <a:latin typeface="Arial" panose="020B0604020202020204" pitchFamily="34" charset="0"/>
              <a:cs typeface="Arial" panose="020B0604020202020204" pitchFamily="34" charset="0"/>
            </a:endParaRPr>
          </a:p>
          <a:p>
            <a:endParaRPr lang="en-IN" sz="2400" b="1" dirty="0" smtClean="0">
              <a:solidFill>
                <a:schemeClr val="tx1">
                  <a:lumMod val="50000"/>
                </a:schemeClr>
              </a:solidFill>
              <a:latin typeface="Arial" panose="020B0604020202020204" pitchFamily="34" charset="0"/>
              <a:cs typeface="Arial" panose="020B0604020202020204" pitchFamily="34" charset="0"/>
            </a:endParaRPr>
          </a:p>
          <a:p>
            <a:pPr marL="0" indent="0">
              <a:buNone/>
            </a:pPr>
            <a:endParaRPr lang="en-IN" sz="2400" b="1" dirty="0">
              <a:solidFill>
                <a:schemeClr val="tx1">
                  <a:lumMod val="50000"/>
                </a:schemeClr>
              </a:solidFill>
              <a:latin typeface="Arial" panose="020B0604020202020204" pitchFamily="34" charset="0"/>
              <a:cs typeface="Arial" panose="020B0604020202020204" pitchFamily="34" charset="0"/>
            </a:endParaRPr>
          </a:p>
          <a:p>
            <a:endParaRPr lang="en-IN" sz="2400" dirty="0"/>
          </a:p>
        </p:txBody>
      </p:sp>
    </p:spTree>
    <p:extLst>
      <p:ext uri="{BB962C8B-B14F-4D97-AF65-F5344CB8AC3E}">
        <p14:creationId xmlns:p14="http://schemas.microsoft.com/office/powerpoint/2010/main" val="1178931120"/>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6600" dirty="0"/>
              <a:t>What did I do ?</a:t>
            </a:r>
            <a:endParaRPr lang="en-IN" dirty="0"/>
          </a:p>
        </p:txBody>
      </p:sp>
      <p:sp>
        <p:nvSpPr>
          <p:cNvPr id="3" name="Text Placeholder 2"/>
          <p:cNvSpPr>
            <a:spLocks noGrp="1"/>
          </p:cNvSpPr>
          <p:nvPr>
            <p:ph type="body" idx="1"/>
          </p:nvPr>
        </p:nvSpPr>
        <p:spPr/>
        <p:txBody>
          <a:bodyPr>
            <a:normAutofit fontScale="92500" lnSpcReduction="10000"/>
          </a:bodyPr>
          <a:lstStyle/>
          <a:p>
            <a:pPr marL="0" indent="0">
              <a:buNone/>
            </a:pPr>
            <a:endParaRPr lang="en-IN" sz="2000" b="1" dirty="0" smtClean="0">
              <a:solidFill>
                <a:schemeClr val="tx1">
                  <a:lumMod val="50000"/>
                </a:schemeClr>
              </a:solidFill>
              <a:latin typeface="Arial" panose="020B0604020202020204" pitchFamily="34" charset="0"/>
              <a:cs typeface="Arial" panose="020B0604020202020204" pitchFamily="34" charset="0"/>
            </a:endParaRPr>
          </a:p>
          <a:p>
            <a:pPr marL="0" indent="0">
              <a:buNone/>
            </a:pPr>
            <a:endParaRPr lang="en-IN" sz="2000" b="1" dirty="0">
              <a:solidFill>
                <a:schemeClr val="tx1">
                  <a:lumMod val="50000"/>
                </a:schemeClr>
              </a:solidFill>
              <a:latin typeface="Arial" panose="020B0604020202020204" pitchFamily="34" charset="0"/>
              <a:cs typeface="Arial" panose="020B0604020202020204" pitchFamily="34" charset="0"/>
            </a:endParaRPr>
          </a:p>
          <a:p>
            <a:pPr marL="0" indent="0">
              <a:buNone/>
            </a:pPr>
            <a:r>
              <a:rPr lang="en-IN" sz="2600" b="1" dirty="0" smtClean="0">
                <a:solidFill>
                  <a:schemeClr val="tx1">
                    <a:lumMod val="50000"/>
                  </a:schemeClr>
                </a:solidFill>
                <a:latin typeface="Arial" panose="020B0604020202020204" pitchFamily="34" charset="0"/>
                <a:cs typeface="Arial" panose="020B0604020202020204" pitchFamily="34" charset="0"/>
              </a:rPr>
              <a:t>New </a:t>
            </a:r>
            <a:r>
              <a:rPr lang="en-IN" sz="2600" b="1" dirty="0">
                <a:solidFill>
                  <a:schemeClr val="tx1">
                    <a:lumMod val="50000"/>
                  </a:schemeClr>
                </a:solidFill>
                <a:latin typeface="Arial" panose="020B0604020202020204" pitchFamily="34" charset="0"/>
                <a:cs typeface="Arial" panose="020B0604020202020204" pitchFamily="34" charset="0"/>
              </a:rPr>
              <a:t>Column Addition "</a:t>
            </a:r>
            <a:r>
              <a:rPr lang="en-IN" sz="2600" b="1" dirty="0" err="1">
                <a:solidFill>
                  <a:schemeClr val="tx1">
                    <a:lumMod val="50000"/>
                  </a:schemeClr>
                </a:solidFill>
                <a:latin typeface="Arial" panose="020B0604020202020204" pitchFamily="34" charset="0"/>
                <a:cs typeface="Arial" panose="020B0604020202020204" pitchFamily="34" charset="0"/>
              </a:rPr>
              <a:t>Film_Type</a:t>
            </a:r>
            <a:r>
              <a:rPr lang="en-IN" sz="2600" b="1" dirty="0">
                <a:solidFill>
                  <a:schemeClr val="tx1">
                    <a:lumMod val="50000"/>
                  </a:schemeClr>
                </a:solidFill>
                <a:latin typeface="Arial" panose="020B0604020202020204" pitchFamily="34" charset="0"/>
                <a:cs typeface="Arial" panose="020B0604020202020204" pitchFamily="34" charset="0"/>
              </a:rPr>
              <a:t>" based on 'Runtime (Minutes)'</a:t>
            </a:r>
            <a:r>
              <a:rPr lang="en-IN" sz="2000" b="1" dirty="0">
                <a:solidFill>
                  <a:schemeClr val="tx1">
                    <a:lumMod val="50000"/>
                  </a:schemeClr>
                </a:solidFill>
                <a:latin typeface="Arial" panose="020B0604020202020204" pitchFamily="34" charset="0"/>
                <a:cs typeface="Arial" panose="020B0604020202020204" pitchFamily="34" charset="0"/>
              </a:rPr>
              <a:t/>
            </a:r>
            <a:br>
              <a:rPr lang="en-IN" sz="2000" b="1" dirty="0">
                <a:solidFill>
                  <a:schemeClr val="tx1">
                    <a:lumMod val="50000"/>
                  </a:schemeClr>
                </a:solidFill>
                <a:latin typeface="Arial" panose="020B0604020202020204" pitchFamily="34" charset="0"/>
                <a:cs typeface="Arial" panose="020B0604020202020204" pitchFamily="34" charset="0"/>
              </a:rPr>
            </a:br>
            <a:r>
              <a:rPr lang="en-IN" sz="2000" b="1" dirty="0" smtClean="0">
                <a:solidFill>
                  <a:schemeClr val="tx1">
                    <a:lumMod val="50000"/>
                  </a:schemeClr>
                </a:solidFill>
                <a:latin typeface="Arial" panose="020B0604020202020204" pitchFamily="34" charset="0"/>
                <a:cs typeface="Arial" panose="020B0604020202020204" pitchFamily="34" charset="0"/>
              </a:rPr>
              <a:t>        </a:t>
            </a:r>
          </a:p>
          <a:p>
            <a:pPr marL="0" indent="0">
              <a:spcBef>
                <a:spcPts val="600"/>
              </a:spcBef>
              <a:buNone/>
            </a:pPr>
            <a:r>
              <a:rPr lang="en-IN" sz="2000" b="1" dirty="0">
                <a:solidFill>
                  <a:schemeClr val="tx1">
                    <a:lumMod val="50000"/>
                  </a:schemeClr>
                </a:solidFill>
                <a:latin typeface="Arial" panose="020B0604020202020204" pitchFamily="34" charset="0"/>
                <a:cs typeface="Arial" panose="020B0604020202020204" pitchFamily="34" charset="0"/>
              </a:rPr>
              <a:t> </a:t>
            </a:r>
            <a:r>
              <a:rPr lang="en-IN" sz="2000" b="1" dirty="0" smtClean="0">
                <a:solidFill>
                  <a:schemeClr val="tx1">
                    <a:lumMod val="50000"/>
                  </a:schemeClr>
                </a:solidFill>
                <a:latin typeface="Arial" panose="020B0604020202020204" pitchFamily="34" charset="0"/>
                <a:cs typeface="Arial" panose="020B0604020202020204" pitchFamily="34" charset="0"/>
              </a:rPr>
              <a:t>        </a:t>
            </a:r>
            <a:r>
              <a:rPr lang="en-IN" sz="2000" dirty="0" smtClean="0">
                <a:solidFill>
                  <a:schemeClr val="tx1">
                    <a:lumMod val="50000"/>
                  </a:schemeClr>
                </a:solidFill>
                <a:latin typeface="Arial" panose="020B0604020202020204" pitchFamily="34" charset="0"/>
                <a:cs typeface="Arial" panose="020B0604020202020204" pitchFamily="34" charset="0"/>
              </a:rPr>
              <a:t>'Runtime </a:t>
            </a:r>
            <a:r>
              <a:rPr lang="en-IN" sz="2000" dirty="0">
                <a:solidFill>
                  <a:schemeClr val="tx1">
                    <a:lumMod val="50000"/>
                  </a:schemeClr>
                </a:solidFill>
                <a:latin typeface="Arial" panose="020B0604020202020204" pitchFamily="34" charset="0"/>
                <a:cs typeface="Arial" panose="020B0604020202020204" pitchFamily="34" charset="0"/>
              </a:rPr>
              <a:t>(Minutes</a:t>
            </a:r>
            <a:r>
              <a:rPr lang="en-IN" sz="2000" dirty="0" smtClean="0">
                <a:solidFill>
                  <a:schemeClr val="tx1">
                    <a:lumMod val="50000"/>
                  </a:schemeClr>
                </a:solidFill>
                <a:latin typeface="Arial" panose="020B0604020202020204" pitchFamily="34" charset="0"/>
                <a:cs typeface="Arial" panose="020B0604020202020204" pitchFamily="34" charset="0"/>
              </a:rPr>
              <a:t>)    &gt; 150 </a:t>
            </a:r>
            <a:r>
              <a:rPr lang="en-IN" sz="2000" dirty="0">
                <a:solidFill>
                  <a:schemeClr val="tx1">
                    <a:lumMod val="50000"/>
                  </a:schemeClr>
                </a:solidFill>
                <a:latin typeface="Arial" panose="020B0604020202020204" pitchFamily="34" charset="0"/>
                <a:cs typeface="Arial" panose="020B0604020202020204" pitchFamily="34" charset="0"/>
              </a:rPr>
              <a:t>= Very </a:t>
            </a:r>
            <a:r>
              <a:rPr lang="en-IN" sz="2000" dirty="0" smtClean="0">
                <a:solidFill>
                  <a:schemeClr val="tx1">
                    <a:lumMod val="50000"/>
                  </a:schemeClr>
                </a:solidFill>
                <a:latin typeface="Arial" panose="020B0604020202020204" pitchFamily="34" charset="0"/>
                <a:cs typeface="Arial" panose="020B0604020202020204" pitchFamily="34" charset="0"/>
              </a:rPr>
              <a:t>Long</a:t>
            </a:r>
            <a:endParaRPr lang="en-IN" sz="2000" dirty="0">
              <a:solidFill>
                <a:schemeClr val="tx1">
                  <a:lumMod val="50000"/>
                </a:schemeClr>
              </a:solidFill>
              <a:latin typeface="Arial" panose="020B0604020202020204" pitchFamily="34" charset="0"/>
              <a:cs typeface="Arial" panose="020B0604020202020204" pitchFamily="34" charset="0"/>
            </a:endParaRPr>
          </a:p>
          <a:p>
            <a:pPr marL="0" indent="0">
              <a:spcBef>
                <a:spcPts val="600"/>
              </a:spcBef>
              <a:buNone/>
            </a:pPr>
            <a:r>
              <a:rPr lang="en-IN" sz="2000" dirty="0">
                <a:solidFill>
                  <a:schemeClr val="tx1">
                    <a:lumMod val="50000"/>
                  </a:schemeClr>
                </a:solidFill>
                <a:latin typeface="Arial" panose="020B0604020202020204" pitchFamily="34" charset="0"/>
                <a:cs typeface="Arial" panose="020B0604020202020204" pitchFamily="34" charset="0"/>
              </a:rPr>
              <a:t>	'Runtime (Minutes</a:t>
            </a:r>
            <a:r>
              <a:rPr lang="en-IN" sz="2000" dirty="0" smtClean="0">
                <a:solidFill>
                  <a:schemeClr val="tx1">
                    <a:lumMod val="50000"/>
                  </a:schemeClr>
                </a:solidFill>
                <a:latin typeface="Arial" panose="020B0604020202020204" pitchFamily="34" charset="0"/>
                <a:cs typeface="Arial" panose="020B0604020202020204" pitchFamily="34" charset="0"/>
              </a:rPr>
              <a:t>)    &gt; 120 </a:t>
            </a:r>
            <a:r>
              <a:rPr lang="en-IN" sz="2000" dirty="0">
                <a:solidFill>
                  <a:schemeClr val="tx1">
                    <a:lumMod val="50000"/>
                  </a:schemeClr>
                </a:solidFill>
                <a:latin typeface="Arial" panose="020B0604020202020204" pitchFamily="34" charset="0"/>
                <a:cs typeface="Arial" panose="020B0604020202020204" pitchFamily="34" charset="0"/>
              </a:rPr>
              <a:t>= </a:t>
            </a:r>
            <a:r>
              <a:rPr lang="en-IN" sz="2000" dirty="0" smtClean="0">
                <a:solidFill>
                  <a:schemeClr val="tx1">
                    <a:lumMod val="50000"/>
                  </a:schemeClr>
                </a:solidFill>
                <a:latin typeface="Arial" panose="020B0604020202020204" pitchFamily="34" charset="0"/>
                <a:cs typeface="Arial" panose="020B0604020202020204" pitchFamily="34" charset="0"/>
              </a:rPr>
              <a:t> Long</a:t>
            </a:r>
            <a:endParaRPr lang="en-IN" sz="2000" dirty="0">
              <a:solidFill>
                <a:schemeClr val="tx1">
                  <a:lumMod val="50000"/>
                </a:schemeClr>
              </a:solidFill>
              <a:latin typeface="Arial" panose="020B0604020202020204" pitchFamily="34" charset="0"/>
              <a:cs typeface="Arial" panose="020B0604020202020204" pitchFamily="34" charset="0"/>
            </a:endParaRPr>
          </a:p>
          <a:p>
            <a:pPr marL="0" indent="0">
              <a:spcBef>
                <a:spcPts val="600"/>
              </a:spcBef>
              <a:buNone/>
            </a:pPr>
            <a:r>
              <a:rPr lang="en-IN" sz="2000" dirty="0">
                <a:solidFill>
                  <a:schemeClr val="tx1">
                    <a:lumMod val="50000"/>
                  </a:schemeClr>
                </a:solidFill>
                <a:latin typeface="Arial" panose="020B0604020202020204" pitchFamily="34" charset="0"/>
                <a:cs typeface="Arial" panose="020B0604020202020204" pitchFamily="34" charset="0"/>
              </a:rPr>
              <a:t>	'Runtime (Minutes</a:t>
            </a:r>
            <a:r>
              <a:rPr lang="en-IN" sz="2000" dirty="0" smtClean="0">
                <a:solidFill>
                  <a:schemeClr val="tx1">
                    <a:lumMod val="50000"/>
                  </a:schemeClr>
                </a:solidFill>
                <a:latin typeface="Arial" panose="020B0604020202020204" pitchFamily="34" charset="0"/>
                <a:cs typeface="Arial" panose="020B0604020202020204" pitchFamily="34" charset="0"/>
              </a:rPr>
              <a:t>)   &gt; 90  = </a:t>
            </a:r>
            <a:r>
              <a:rPr lang="en-IN" sz="2000" dirty="0">
                <a:solidFill>
                  <a:schemeClr val="tx1">
                    <a:lumMod val="50000"/>
                  </a:schemeClr>
                </a:solidFill>
                <a:latin typeface="Arial" panose="020B0604020202020204" pitchFamily="34" charset="0"/>
                <a:cs typeface="Arial" panose="020B0604020202020204" pitchFamily="34" charset="0"/>
              </a:rPr>
              <a:t>Average</a:t>
            </a:r>
          </a:p>
          <a:p>
            <a:pPr marL="0" indent="0">
              <a:spcBef>
                <a:spcPts val="600"/>
              </a:spcBef>
              <a:buNone/>
            </a:pPr>
            <a:r>
              <a:rPr lang="en-IN" sz="2000" dirty="0">
                <a:solidFill>
                  <a:schemeClr val="tx1">
                    <a:lumMod val="50000"/>
                  </a:schemeClr>
                </a:solidFill>
                <a:latin typeface="Arial" panose="020B0604020202020204" pitchFamily="34" charset="0"/>
                <a:cs typeface="Arial" panose="020B0604020202020204" pitchFamily="34" charset="0"/>
              </a:rPr>
              <a:t>	'Runtime (</a:t>
            </a:r>
            <a:r>
              <a:rPr lang="en-IN" sz="2000" dirty="0" smtClean="0">
                <a:solidFill>
                  <a:schemeClr val="tx1">
                    <a:lumMod val="50000"/>
                  </a:schemeClr>
                </a:solidFill>
                <a:latin typeface="Arial" panose="020B0604020202020204" pitchFamily="34" charset="0"/>
                <a:cs typeface="Arial" panose="020B0604020202020204" pitchFamily="34" charset="0"/>
              </a:rPr>
              <a:t>Minutes)    &gt; 50 </a:t>
            </a:r>
            <a:r>
              <a:rPr lang="en-IN" sz="2000" dirty="0">
                <a:solidFill>
                  <a:schemeClr val="tx1">
                    <a:lumMod val="50000"/>
                  </a:schemeClr>
                </a:solidFill>
                <a:latin typeface="Arial" panose="020B0604020202020204" pitchFamily="34" charset="0"/>
                <a:cs typeface="Arial" panose="020B0604020202020204" pitchFamily="34" charset="0"/>
              </a:rPr>
              <a:t>=  </a:t>
            </a:r>
            <a:r>
              <a:rPr lang="en-IN" sz="2000" dirty="0" smtClean="0">
                <a:solidFill>
                  <a:schemeClr val="tx1">
                    <a:lumMod val="50000"/>
                  </a:schemeClr>
                </a:solidFill>
                <a:latin typeface="Arial" panose="020B0604020202020204" pitchFamily="34" charset="0"/>
                <a:cs typeface="Arial" panose="020B0604020202020204" pitchFamily="34" charset="0"/>
              </a:rPr>
              <a:t>Short</a:t>
            </a:r>
            <a:endParaRPr lang="en-IN" sz="2000" dirty="0">
              <a:solidFill>
                <a:schemeClr val="tx1">
                  <a:lumMod val="50000"/>
                </a:schemeClr>
              </a:solidFill>
              <a:latin typeface="Arial" panose="020B0604020202020204" pitchFamily="34" charset="0"/>
              <a:cs typeface="Arial" panose="020B0604020202020204" pitchFamily="34" charset="0"/>
            </a:endParaRPr>
          </a:p>
          <a:p>
            <a:pPr marL="0" indent="0">
              <a:spcBef>
                <a:spcPts val="600"/>
              </a:spcBef>
              <a:buNone/>
            </a:pPr>
            <a:r>
              <a:rPr lang="en-IN" sz="2000" dirty="0">
                <a:solidFill>
                  <a:schemeClr val="tx1">
                    <a:lumMod val="50000"/>
                  </a:schemeClr>
                </a:solidFill>
                <a:latin typeface="Arial" panose="020B0604020202020204" pitchFamily="34" charset="0"/>
                <a:cs typeface="Arial" panose="020B0604020202020204" pitchFamily="34" charset="0"/>
              </a:rPr>
              <a:t>	'Runtime (Minutes</a:t>
            </a:r>
            <a:r>
              <a:rPr lang="en-IN" sz="2000" dirty="0" smtClean="0">
                <a:solidFill>
                  <a:schemeClr val="tx1">
                    <a:lumMod val="50000"/>
                  </a:schemeClr>
                </a:solidFill>
                <a:latin typeface="Arial" panose="020B0604020202020204" pitchFamily="34" charset="0"/>
                <a:cs typeface="Arial" panose="020B0604020202020204" pitchFamily="34" charset="0"/>
              </a:rPr>
              <a:t>)   &lt; 50 </a:t>
            </a:r>
            <a:r>
              <a:rPr lang="en-IN" sz="2000" dirty="0">
                <a:solidFill>
                  <a:schemeClr val="tx1">
                    <a:lumMod val="50000"/>
                  </a:schemeClr>
                </a:solidFill>
                <a:latin typeface="Arial" panose="020B0604020202020204" pitchFamily="34" charset="0"/>
                <a:cs typeface="Arial" panose="020B0604020202020204" pitchFamily="34" charset="0"/>
              </a:rPr>
              <a:t>=   Very </a:t>
            </a:r>
            <a:r>
              <a:rPr lang="en-IN" sz="2000" dirty="0" smtClean="0">
                <a:solidFill>
                  <a:schemeClr val="tx1">
                    <a:lumMod val="50000"/>
                  </a:schemeClr>
                </a:solidFill>
                <a:latin typeface="Arial" panose="020B0604020202020204" pitchFamily="34" charset="0"/>
                <a:cs typeface="Arial" panose="020B0604020202020204" pitchFamily="34" charset="0"/>
              </a:rPr>
              <a:t>Short</a:t>
            </a:r>
            <a:endParaRPr lang="en-IN" sz="2000" dirty="0">
              <a:solidFill>
                <a:schemeClr val="tx1">
                  <a:lumMod val="50000"/>
                </a:schemeClr>
              </a:solidFill>
              <a:latin typeface="Arial" panose="020B0604020202020204" pitchFamily="34" charset="0"/>
              <a:cs typeface="Arial" panose="020B0604020202020204" pitchFamily="34" charset="0"/>
            </a:endParaRPr>
          </a:p>
          <a:p>
            <a:r>
              <a:rPr lang="en-IN" sz="2600" b="1" dirty="0">
                <a:solidFill>
                  <a:schemeClr val="tx1">
                    <a:lumMod val="50000"/>
                  </a:schemeClr>
                </a:solidFill>
                <a:latin typeface="Arial" panose="020B0604020202020204" pitchFamily="34" charset="0"/>
                <a:cs typeface="Arial" panose="020B0604020202020204" pitchFamily="34" charset="0"/>
              </a:rPr>
              <a:t>Processing on 'Genre' </a:t>
            </a:r>
            <a:r>
              <a:rPr lang="en-IN" sz="2600" b="1" dirty="0" smtClean="0">
                <a:solidFill>
                  <a:schemeClr val="tx1">
                    <a:lumMod val="50000"/>
                  </a:schemeClr>
                </a:solidFill>
                <a:latin typeface="Arial" panose="020B0604020202020204" pitchFamily="34" charset="0"/>
                <a:cs typeface="Arial" panose="020B0604020202020204" pitchFamily="34" charset="0"/>
              </a:rPr>
              <a:t>column </a:t>
            </a:r>
          </a:p>
          <a:p>
            <a:pPr marL="0" indent="0">
              <a:buNone/>
            </a:pPr>
            <a:r>
              <a:rPr lang="en-IN" sz="2000" dirty="0" smtClean="0">
                <a:solidFill>
                  <a:schemeClr val="tx1">
                    <a:lumMod val="50000"/>
                  </a:schemeClr>
                </a:solidFill>
                <a:latin typeface="Arial" panose="020B0604020202020204" pitchFamily="34" charset="0"/>
                <a:cs typeface="Arial" panose="020B0604020202020204" pitchFamily="34" charset="0"/>
              </a:rPr>
              <a:t>	Break the Genre Column and insert a new row with individual genre for the same  movie</a:t>
            </a:r>
            <a:endParaRPr lang="en-IN" sz="2000" dirty="0">
              <a:solidFill>
                <a:schemeClr val="tx1">
                  <a:lumMod val="50000"/>
                </a:schemeClr>
              </a:solidFill>
              <a:latin typeface="Arial" panose="020B0604020202020204" pitchFamily="34" charset="0"/>
              <a:cs typeface="Arial" panose="020B0604020202020204" pitchFamily="34" charset="0"/>
            </a:endParaRPr>
          </a:p>
          <a:p>
            <a:r>
              <a:rPr lang="en-IN" sz="2600" b="1" dirty="0">
                <a:solidFill>
                  <a:schemeClr val="tx1">
                    <a:lumMod val="50000"/>
                  </a:schemeClr>
                </a:solidFill>
                <a:latin typeface="Arial" panose="020B0604020202020204" pitchFamily="34" charset="0"/>
                <a:cs typeface="Arial" panose="020B0604020202020204" pitchFamily="34" charset="0"/>
              </a:rPr>
              <a:t>Processing on </a:t>
            </a:r>
            <a:r>
              <a:rPr lang="en-IN" sz="2600" b="1" dirty="0" smtClean="0">
                <a:solidFill>
                  <a:schemeClr val="tx1">
                    <a:lumMod val="50000"/>
                  </a:schemeClr>
                </a:solidFill>
                <a:latin typeface="Arial" panose="020B0604020202020204" pitchFamily="34" charset="0"/>
                <a:cs typeface="Arial" panose="020B0604020202020204" pitchFamily="34" charset="0"/>
              </a:rPr>
              <a:t>‘Actors' </a:t>
            </a:r>
            <a:r>
              <a:rPr lang="en-IN" sz="2600" b="1" dirty="0">
                <a:solidFill>
                  <a:schemeClr val="tx1">
                    <a:lumMod val="50000"/>
                  </a:schemeClr>
                </a:solidFill>
                <a:latin typeface="Arial" panose="020B0604020202020204" pitchFamily="34" charset="0"/>
                <a:cs typeface="Arial" panose="020B0604020202020204" pitchFamily="34" charset="0"/>
              </a:rPr>
              <a:t>column </a:t>
            </a:r>
            <a:endParaRPr lang="en-IN" sz="2600" b="1" dirty="0" smtClean="0">
              <a:solidFill>
                <a:schemeClr val="tx1">
                  <a:lumMod val="50000"/>
                </a:schemeClr>
              </a:solidFill>
              <a:latin typeface="Arial" panose="020B0604020202020204" pitchFamily="34" charset="0"/>
              <a:cs typeface="Arial" panose="020B0604020202020204" pitchFamily="34" charset="0"/>
            </a:endParaRPr>
          </a:p>
          <a:p>
            <a:pPr marL="0" indent="0">
              <a:buNone/>
            </a:pPr>
            <a:r>
              <a:rPr lang="en-IN" sz="2000" dirty="0" smtClean="0">
                <a:solidFill>
                  <a:schemeClr val="tx1">
                    <a:lumMod val="50000"/>
                  </a:schemeClr>
                </a:solidFill>
                <a:latin typeface="Arial" panose="020B0604020202020204" pitchFamily="34" charset="0"/>
                <a:cs typeface="Arial" panose="020B0604020202020204" pitchFamily="34" charset="0"/>
              </a:rPr>
              <a:t>	Break </a:t>
            </a:r>
            <a:r>
              <a:rPr lang="en-IN" sz="2000" dirty="0">
                <a:solidFill>
                  <a:schemeClr val="tx1">
                    <a:lumMod val="50000"/>
                  </a:schemeClr>
                </a:solidFill>
                <a:latin typeface="Arial" panose="020B0604020202020204" pitchFamily="34" charset="0"/>
                <a:cs typeface="Arial" panose="020B0604020202020204" pitchFamily="34" charset="0"/>
              </a:rPr>
              <a:t>the </a:t>
            </a:r>
            <a:r>
              <a:rPr lang="en-IN" sz="2000" dirty="0" smtClean="0">
                <a:solidFill>
                  <a:schemeClr val="tx1">
                    <a:lumMod val="50000"/>
                  </a:schemeClr>
                </a:solidFill>
                <a:latin typeface="Arial" panose="020B0604020202020204" pitchFamily="34" charset="0"/>
                <a:cs typeface="Arial" panose="020B0604020202020204" pitchFamily="34" charset="0"/>
              </a:rPr>
              <a:t>Actors </a:t>
            </a:r>
            <a:r>
              <a:rPr lang="en-IN" sz="2000" dirty="0">
                <a:solidFill>
                  <a:schemeClr val="tx1">
                    <a:lumMod val="50000"/>
                  </a:schemeClr>
                </a:solidFill>
                <a:latin typeface="Arial" panose="020B0604020202020204" pitchFamily="34" charset="0"/>
                <a:cs typeface="Arial" panose="020B0604020202020204" pitchFamily="34" charset="0"/>
              </a:rPr>
              <a:t>Column and insert a new row with individual </a:t>
            </a:r>
            <a:r>
              <a:rPr lang="en-IN" sz="2000" dirty="0" smtClean="0">
                <a:solidFill>
                  <a:schemeClr val="tx1">
                    <a:lumMod val="50000"/>
                  </a:schemeClr>
                </a:solidFill>
                <a:latin typeface="Arial" panose="020B0604020202020204" pitchFamily="34" charset="0"/>
                <a:cs typeface="Arial" panose="020B0604020202020204" pitchFamily="34" charset="0"/>
              </a:rPr>
              <a:t>Actor </a:t>
            </a:r>
            <a:r>
              <a:rPr lang="en-IN" sz="2000" dirty="0">
                <a:solidFill>
                  <a:schemeClr val="tx1">
                    <a:lumMod val="50000"/>
                  </a:schemeClr>
                </a:solidFill>
                <a:latin typeface="Arial" panose="020B0604020202020204" pitchFamily="34" charset="0"/>
                <a:cs typeface="Arial" panose="020B0604020202020204" pitchFamily="34" charset="0"/>
              </a:rPr>
              <a:t>for the same  movie</a:t>
            </a:r>
          </a:p>
          <a:p>
            <a:endParaRPr lang="en-IN" sz="2800" b="1" dirty="0">
              <a:solidFill>
                <a:schemeClr val="tx1">
                  <a:lumMod val="50000"/>
                </a:schemeClr>
              </a:solidFill>
              <a:latin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642381295"/>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Marketing Objective"/>
          <p:cNvSpPr txBox="1">
            <a:spLocks noGrp="1"/>
          </p:cNvSpPr>
          <p:nvPr>
            <p:ph type="title"/>
          </p:nvPr>
        </p:nvSpPr>
        <p:spPr>
          <a:prstGeom prst="rect">
            <a:avLst/>
          </a:prstGeom>
        </p:spPr>
        <p:txBody>
          <a:bodyPr>
            <a:normAutofit/>
          </a:bodyPr>
          <a:lstStyle>
            <a:lvl1pPr>
              <a:defRPr>
                <a:solidFill>
                  <a:schemeClr val="accent6">
                    <a:hueOff val="36663"/>
                    <a:satOff val="1899"/>
                    <a:lumOff val="-23748"/>
                  </a:schemeClr>
                </a:solidFill>
                <a:latin typeface="Arial"/>
                <a:ea typeface="Arial"/>
                <a:cs typeface="Arial"/>
                <a:sym typeface="Arial"/>
              </a:defRPr>
            </a:lvl1pPr>
          </a:lstStyle>
          <a:p>
            <a:r>
              <a:rPr lang="en-IN" sz="4800" dirty="0" smtClean="0"/>
              <a:t>Movie Industry Growth (YR :2006-2016)</a:t>
            </a:r>
            <a:endParaRPr sz="4800" dirty="0"/>
          </a:p>
        </p:txBody>
      </p:sp>
      <p:sp>
        <p:nvSpPr>
          <p:cNvPr id="189" name="Tracked in Google Analytics"/>
          <p:cNvSpPr txBox="1"/>
          <p:nvPr/>
        </p:nvSpPr>
        <p:spPr>
          <a:xfrm>
            <a:off x="6451069" y="2472801"/>
            <a:ext cx="102656" cy="47192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Arial"/>
                <a:ea typeface="Arial"/>
                <a:cs typeface="Arial"/>
                <a:sym typeface="Arial"/>
              </a:defRPr>
            </a:lvl1pPr>
          </a:lstStyle>
          <a:p>
            <a:endParaRPr dirty="0"/>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8800" y="2778254"/>
            <a:ext cx="5552446" cy="39966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00803" y="2799670"/>
            <a:ext cx="5685687" cy="39752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558800" y="7102574"/>
            <a:ext cx="11963400"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IN" b="1" dirty="0"/>
              <a:t>Conclusion :</a:t>
            </a:r>
          </a:p>
          <a:p>
            <a:pPr algn="l"/>
            <a:r>
              <a:rPr lang="en-IN" dirty="0"/>
              <a:t>From the chart we can see the </a:t>
            </a:r>
            <a:r>
              <a:rPr lang="en-IN" dirty="0" smtClean="0"/>
              <a:t> </a:t>
            </a:r>
            <a:r>
              <a:rPr lang="en-IN" dirty="0"/>
              <a:t>Upward trend from 2006 -2016 . But Average Revenue start decreasing from 2013 onward due to more number of competitors. So we need to ensure that we produce Movies which can generate more votes and Rating from viewers and </a:t>
            </a:r>
            <a:r>
              <a:rPr lang="en-IN" dirty="0" smtClean="0"/>
              <a:t>same-time </a:t>
            </a:r>
            <a:r>
              <a:rPr lang="en-IN" dirty="0"/>
              <a:t>revenue collection should be excellent.</a:t>
            </a:r>
            <a:endParaRPr kumimoji="0" lang="en-IN" sz="2400" b="0" i="0" u="none" strike="noStrike" cap="none" spc="0" normalizeH="0" baseline="0" dirty="0">
              <a:ln>
                <a:noFill/>
              </a:ln>
              <a:solidFill>
                <a:srgbClr val="414141"/>
              </a:solidFill>
              <a:effectLst/>
              <a:uFillTx/>
              <a:latin typeface="Palatino"/>
              <a:ea typeface="Palatino"/>
              <a:cs typeface="Palatino"/>
              <a:sym typeface="Palatino"/>
            </a:endParaRPr>
          </a:p>
        </p:txBody>
      </p:sp>
      <p:sp>
        <p:nvSpPr>
          <p:cNvPr id="3" name="TextBox 2"/>
          <p:cNvSpPr txBox="1"/>
          <p:nvPr/>
        </p:nvSpPr>
        <p:spPr>
          <a:xfrm>
            <a:off x="7645400" y="2389566"/>
            <a:ext cx="38862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IN" b="1" dirty="0" smtClean="0"/>
              <a:t>Average Revenues</a:t>
            </a:r>
            <a:endParaRPr kumimoji="0" lang="en-IN" sz="2400" b="1" i="0" u="none" strike="noStrike" cap="none" spc="0" normalizeH="0" baseline="0" dirty="0">
              <a:ln>
                <a:noFill/>
              </a:ln>
              <a:solidFill>
                <a:srgbClr val="414141"/>
              </a:solidFill>
              <a:effectLst/>
              <a:uFillTx/>
              <a:sym typeface="Palatino"/>
            </a:endParaRPr>
          </a:p>
        </p:txBody>
      </p:sp>
      <p:sp>
        <p:nvSpPr>
          <p:cNvPr id="4" name="TextBox 3"/>
          <p:cNvSpPr txBox="1"/>
          <p:nvPr/>
        </p:nvSpPr>
        <p:spPr>
          <a:xfrm>
            <a:off x="1397000" y="2354820"/>
            <a:ext cx="32766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IN" sz="2400" b="1" i="0" u="none" strike="noStrike" cap="none" spc="0" normalizeH="0" baseline="0" dirty="0" smtClean="0">
                <a:ln>
                  <a:noFill/>
                </a:ln>
                <a:solidFill>
                  <a:srgbClr val="414141"/>
                </a:solidFill>
                <a:effectLst/>
                <a:uFillTx/>
                <a:latin typeface="Palatino"/>
                <a:ea typeface="Palatino"/>
                <a:cs typeface="Palatino"/>
                <a:sym typeface="Palatino"/>
              </a:rPr>
              <a:t>Total Revenues</a:t>
            </a:r>
            <a:endParaRPr kumimoji="0" lang="en-IN" sz="2400" b="1" i="0" u="none" strike="noStrike" cap="none" spc="0" normalizeH="0" baseline="0" dirty="0">
              <a:ln>
                <a:noFill/>
              </a:ln>
              <a:solidFill>
                <a:srgbClr val="414141"/>
              </a:solidFill>
              <a:effectLst/>
              <a:uFillTx/>
              <a:latin typeface="Palatino"/>
              <a:ea typeface="Palatino"/>
              <a:cs typeface="Palatino"/>
              <a:sym typeface="Palatino"/>
            </a:endParaRPr>
          </a:p>
        </p:txBody>
      </p:sp>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Marketing Objective"/>
          <p:cNvSpPr txBox="1">
            <a:spLocks noGrp="1"/>
          </p:cNvSpPr>
          <p:nvPr>
            <p:ph type="title"/>
          </p:nvPr>
        </p:nvSpPr>
        <p:spPr>
          <a:prstGeom prst="rect">
            <a:avLst/>
          </a:prstGeom>
        </p:spPr>
        <p:txBody>
          <a:bodyPr>
            <a:noAutofit/>
          </a:bodyPr>
          <a:lstStyle>
            <a:lvl1pPr>
              <a:defRPr>
                <a:solidFill>
                  <a:schemeClr val="accent6">
                    <a:hueOff val="36663"/>
                    <a:satOff val="1899"/>
                    <a:lumOff val="-23748"/>
                  </a:schemeClr>
                </a:solidFill>
                <a:latin typeface="Arial"/>
                <a:ea typeface="Arial"/>
                <a:cs typeface="Arial"/>
                <a:sym typeface="Arial"/>
              </a:defRPr>
            </a:lvl1pPr>
          </a:lstStyle>
          <a:p>
            <a:r>
              <a:rPr lang="en-IN" sz="4400" b="1" dirty="0" smtClean="0"/>
              <a:t>Relationship Between </a:t>
            </a:r>
            <a:r>
              <a:rPr lang="en-IN" sz="4400" b="1" dirty="0"/>
              <a:t>Rating and </a:t>
            </a:r>
            <a:r>
              <a:rPr lang="en-IN" sz="4400" b="1" dirty="0" err="1"/>
              <a:t>Metascore</a:t>
            </a:r>
            <a:endParaRPr lang="en-IN" sz="4400" b="1" dirty="0"/>
          </a:p>
        </p:txBody>
      </p:sp>
      <p:sp>
        <p:nvSpPr>
          <p:cNvPr id="189" name="Tracked in Google Analytics"/>
          <p:cNvSpPr txBox="1"/>
          <p:nvPr/>
        </p:nvSpPr>
        <p:spPr>
          <a:xfrm>
            <a:off x="6451071" y="2472801"/>
            <a:ext cx="102656" cy="471924"/>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a:latin typeface="Arial"/>
                <a:ea typeface="Arial"/>
                <a:cs typeface="Arial"/>
                <a:sym typeface="Arial"/>
              </a:defRPr>
            </a:lvl1pPr>
          </a:lstStyle>
          <a:p>
            <a:endParaRPr dirty="0"/>
          </a:p>
        </p:txBody>
      </p:sp>
      <p:sp>
        <p:nvSpPr>
          <p:cNvPr id="2" name="AutoShape 2" descr="data:image/png;base64,iVBORw0KGgoAAAANSUhEUgAAAaoAAAFgCAYAAADq/D0kAAAABHNCSVQICAgIfAhkiAAAAAlwSFlzAAALEgAACxIB0t1+/AAAADl0RVh0U29mdHdhcmUAbWF0cGxvdGxpYiB2ZXJzaW9uIDIuMi4zLCBodHRwOi8vbWF0cGxvdGxpYi5vcmcvIxREBQAAIABJREFUeJzsvXu8JVdZJvysVVX7em59uk93p+9JmlQ3gSRIQsLFJEjUIIRBGAIOOCiIaPgk3hgcPh1bHVTymx8OIMwHahQBxySjCQQwIELQBBJJBhIuSXU6SXen7+f0uZ+zL1W11vfHqlq1qnbV3rXPOftc1+Mvsk/tda/qevdaz/s+L+GcQ0NDQ0NDY7WCrvQANDQ0NDQ02kEbKg0NDQ2NVQ1tqDQ0NDQ0VjW0odLQ0NDQWNXQhkpDQ0NDY1VDGyoNDQ0NjVUNbag0NDQ0NFY1tKHS0NDQ0FjV0IZKQ0NDQ2NVw1zpAaRhdHRmzcllbNpUwcTE/EoPY1mh57wxoOe8MIyM9JMlGs6Gh95RLRFM01jpISw79Jw3BvScNVYa2lBpaGhoaKxqaEOloaGhobGqoQ2VhoaGhsaqhjZUGhoaGhqrGtpQaWhoaGisamhDpaGhoaGxqqENlYaGhobGqoY2VBoaGhoaqxraUGloaGhorGr0TELJtu0igL8GcBGAaQDvcRznqV71p6GhsTx46Og4vvCDszg5VcfOwRJe94JtuGbf8EoPS2Mdo5c7qncBmHUc5xoAvwbgz3vYl4aGxjLgoaPj+MQDR3FisgbOOU5M1vCJB47ioaPjKz00jXWMXhqq5wP4JwBwHMcBcLCHfWloaCwDvvCDs6nX7824rqGxFOilevr3ALzWtu17AFwNYKdt24bjOH5aYdu2DwH4fQC45ZZbcOutt/ZwaL3ByEj/Sg9h2aHnvDEQzvncXDNVsPXsvLvu1mW9zWcto5eG6naIXdQ3ADwI4NEsIwUAjuMcAnAIEGk+Rkdneji0pcfISD/W2pgXCz3njQF1zlurBZyYrLWU2T1UXlfrshT3WRu6pUMvj/6uAvCA4zjXA7gbwDM97EtDQ2MZ8LoXbEu9flPGdQ2NpUAvd1RPAfgj27Z/G8AkgHf2sC8NDY1lQOjdd6/i9XeT9vrT6DF6ZqgcxxkDcEOv2tfQ0EhHt+7j3Za/Zt+wNkway4pVmYpeQ0NjYQjdx0OE7uMAUo1Lt+U1NFYCWplCQ2MdoVv3ce1urrEWoA2VhsY6wsmpek+va2isBLSh0tBYR9g5WOrpdQ2NlYA2VBoa6wjduo9rd3ONtQDtTKGhsY7Qrfu4djfXWAvQhkpDY52hW/dx7W6usdqhDZXGhsd6S1uxmPmk1b1JSwFprDC0odLY0FhvcUSLmU9W3cHBCg5u0s4VGisH7UyhsaGx3uKIFjOfrLp3PXpiUWPS0FgstKHS2NBYb3FEi5lPVpnj4/OLGpOGxmKhj/40lgxrkevZOVhKTVvRqziiXq/RQuYTjunEZA3gwGDZRF8xejXsGa50PY4881TLlEzxm7nusTXz7GgsH/SOSmNJsFZTlC9nHNFyrFG381HHNFgy0fQZRmebmG14ssybXryrqzHkmadaZqbu4kdnZvCjMzOYqbtr5tnRWD5oQ6WxJFirXM81+4Zxyyv2YfdQGZQQ7B4q45ZX7OvJr/nlWKNu56OOqa9oYqSvgIJBMVX3ZN1rLxnpagx55qmWmap5qZ9X+7OjsXzQR38aS4K1zPUsVxzRcq1RN/NJ9t1XFMd+lBB88LUHF9R/nnmqn5s+S/28Fp4djeWBNlQaS4Ll5nrWIpJrNNvwxA6CAB/44hM94WU6cUXt7ltY99xcE0ZwPQ+HlOdZUMsUDCoNVMGgqeU1Njb00Z/GkkBrxnWGukazDQ+js000fYbBktkTXiYPV5R13/aPVGTdqVp3HFKeZ0EtM1g2Uz/rZ0cjhN5RaSwJtGZcZ6hr9NCxCRQM2uJhd+8Pzi7ZmrXjisI+su6bWndi3pWfp2qeHG/WWPM8C8kyI31FAEAj2LHpZ0dDhTZUGksGrRnXGeEavf1z3wXnvOX7kJfJOrLrxr395FQdsw0PkzUPrs9ACQEAPDs+HztqTLtv/+vBY/Jz0+ueQ8r7LPDgv83VQq6jT+3SvjGhDZWGxgqgEzeUJmX0xNkZfOOp8y3XgXR5pJJJ8cxsEwDgc45GYHDKFu1YN8YhmRQN1xefl4hDWojUk1pntuHJuY30FXCC8zUtfaXRHpqj0tBYAbTjcbKO7P7xsTOp1/O4cfusdffWrq46vk0VS35eKg5pIa76ap1J7dK+oaB3VBoaK4B2PI567KZiqu7GjEaIrCO4uscw0lfAVM1Dw2MgBDAIgWqzsuqq4zs772K4LPpdKg5pIa766neudmnfUNCGSmPNYi1KNqnI4nGyjgUHSxbG5pqYmHfhcw6DEGyqWHjRzsHU9ncOlvC9mTrmXV9wQRwghKNsGLEyWXji7AweOzWN6bqHgZKJN16+Hb949d6u55l2nxYSzqDWsQwqjVXBoF27+q/1Z2ejQR/9aaxJrFXJpjzIOhbcO1zC2GxTHONxcZw3NttEwSSp5YsmwdicC59xhCV8BhCleNbx3V8/fAy3P/QcpmrC42+q5uL2h57DXz+cvtvLQtZ9et5Iun5gu+NEdV2GlCPIokm6cvVfz8/OeoU2VBprEmtVsikPsmSQjo7XYVIiDQ0hgEkJHjk+ldrOd45PwTSi8pSI/+aafkdppX/I4MOyeLIsZN2nI6PzXUtXqesyULLw/O39eP72fjR8joJBMdJXaHH172ZM6+HZWa/QR38aaxJrWbIpD9KOBafqLgxKYIC0XE/DVN2FQQgMI16eEHSUR2rXZjdod58WEs6QVqeTq/9ir2usPLSh0liTWEnJpqxYnqWM6/nrh4/hHx47g6m6i8GShTdevh2DJUsexakYLFmx8uCAxzi8FE8/AsCgBO++47HUcYefPZ+DcQ6DEpiEwOccPuOghGRyQGnrkkwdEsZ1EYLYGJLrlWeN1T44F8eB6o5KlYFaLD+msbLQhkpjTeJ1L9gWi8MJ0WvZnX89PJoay9NfNDDTELFGi43rCfmhECE/dPnOfjx2stVQ7R0uyfJNnyHDEx2ACK41CPCjMzNi3CUTM3WvZQ5Vi2K64cPzOThn0r19U8VMjXnKinEK2x+dbaLu+rL9/qIhx5BcLwAd1zht3KNBudBYhTJQIcJxv/J5m1MNlZZsWr3QHJXGmsRypudQcecjkQFRY3kmljCuJ4sfOjZexzuu2Y2hsgVCgKGyhXdcsxtHx6Mjq3ZGKkTTjwqp8kjqHDgItlQtGJTAZ2JntaVqYUsgdQTkS9vRcJlMHTJR8ySX1PB4avl7f3A2sy11fOq4Gx5PTU/y1Gh6ZuKF8GMaKwu9o9JYs1gJyabnlLTsaiyPzzhMKrigxcb1tOOHfvHqvS0u4rc//Fxq+SRCpkq1ZT7nMINvknPYOVTBlr4ijo3XsHe43NJe3rQdYeqQZ8fnsXNIHK+Fu59k+ZNT9dj4mhlrrI5b7UNNT5IVj7ZQfkxj5dAzQ2XbtgXg0wD2AfABvMtxnCd71Z+GxnJg93AFT58VR1ZqLI9BI4eFgkFxc/0uvKb5TxjELMy/qoJVRgCzCH9gL+oH3wx3z3Wwjn8TpSfugDF9LHa9HReVhmT5H6eP42bjfuwm5/Ac34o7/evxb+wy/Dh9HG8y7scecg4nsA3/yK/HN8llsp5BCX6Z3I230K9hCLNgUyLeyjB8+OFn+GiQEsbJEIhZQv9XbNQPvhk7B7di6+i38FPu1zBsnEKNF8ABVEgTfFYYOcOsY2z+AnzVugEnjYO4in0XbyBiPOPzO/BV6waMjrwMHIi1dZxvFWOlylhJfL1DJFOJhO1sZ2dwhm6XfWisLfRyR/UzAEzHcV5m2/ZPAvgggDf2sD8NjZ7j5it340++9CMAgrwPdwabyqbkT24xP4+fa/wfAIBJOWh9HLQ+DlbZCnCO6kMfQuPc4yg+80+yXWPqKKoPfQhzAN54+b4YRxXiDZdvTx3TGy/fLstfSx/Hb5t3yO/2krN4n3kHXug/ixuNfxd9EYK9OIvfIHegbBn4WvMFAIBfL34B72R3i3ETHyYaAAAGAhrsc3xQFHkTA3waDbJFjvs3h6+H0fgyAKBM57GfifHMkD4M+CcAAPPFEVjeaby98RnsNq/GK7xvB2tEcAET18e3CZ5o+MRnRN8U2Mtax7qpYkmOKkvW6Z3bnpbtAEj0sbCkkBorg14aqsMATNu2KYABAN35tWporEJce8kIpqb2paan2L1J/LJ/w/mvCLkiSkBZxKvQ+jhYVbxIyz/8LFh5c0v7pSfvxC/+1McBiJil0OvvDW1UIcLr//jYGbyl8U1QQsA5B4c47iOE4G3m1zBJBsWYSBRb9Sbyrzi1/aUAgJvP/zNI8IUBX7ZvgMvjOAMMHAQEQMmdhIcLAACXnPwHzPQNYrLmYojNyHY2YRqMGDAowRBmQPsGMFlz8Qb3q5i2hKIG54BlEAyVLeyZ+CeAc9T7CpisuXABmIF7vTrWhsewe6gsP6fJOl0x/uWoHZ/H+pjBazPusMZqBEmLP1gK2La9G8DnAfQB2ALgtY7jfKtN+UMAfh8AbrnlFtx66609GZeGRs/xwQsgmSCvEX0GAbYHx1djh4Etl7TWpQbwrq8vvO9PvRLgrPV6nv7UcbutXnES8tgtYz5jhxGbv1mMyqtlssbDefocul2brLVY7BrnR7pkiEbX6OWO6jcAfMVxnP8aGK2v27b9QsdxUtllx3EOATgEAKOjM3x0dKaHQ1t6jIz0Y62NebFYj3PO4o1CtJtzWLfouwDzxWsq8aLkY4cBEBDfBT/3BAjzRBlqgpWG4e68BjNt1lQdH7wG6PwoiDcPXtqE2qU/D7OyC8bUUVmezp8DrZ0HmAecfjwYEwcIBacmYJbR/OzPo37wzegvDoHOnxNjV0AQd8BA+OOWmvCC1CG0uAmYPhP05Ypa1ACIIYvDsOAr5ZnXakT8ob0A57E5qN+1W5sk+iu7YI5+H7Q+DvhNwCiAlYbhbb0ss51wfUvzJ1Cv7Gq5/91gZKR/QfU0WtFL9/QJAKG2yzgAC4CRXVxDY2VhHf8mqg99SLwkg5dl9aEPwTr+za7qMqsKgLUaKQDErYG48+DEAPEbAA+MAvNA58+B02JL22l90NkzMMcd0Po4CPdB6hOoPPpRcCNyJqDz50DnzgLMCwxNOCYOcB/Eb4CDyHn6pWFh0JDvlIUZBfnZG7pY9iVNG/NiZVgpOparXfq21DbrB25G/eCbM7/rBt7mg6BzZ4SRAgC/CTp3Bt7wgdTy8fvPurr/Gr1FL3dUfwbgdtu2/w1AAcAHHMeZ62F/GhqLQumJO9KvP3lnx1/Val0CDlAz2JlEx34EAAgFaGCk5F6FA8QAqIHCyQdz9UHrioAq84FAEb1w8kHMvPI2lJ68E+b5J8TOiRggLI0iJqDuLEJzak4+nTLuLBBQvwl36ELUD9yM/m+8D5xaINwXxpBQgEOU2X6lqOHV4A/uRf3AzXD3XAdv62UoPXknjKljsesAMAdkfpcX5vknwKrbW3ZU5ni68/Fi7r9Gb9EzQ+U4ziyA7n4CaWisIIzp9LgbY6qzYnisrt8EpxZALRCvAR5wNMSrgwc7DIImAlcHAIiu1yfy9aE4aag7N1KfgLvnOrh7rkPhk89TykdxS0HJlnbkWGncDZ54NXCzNY4KIJgJHD9IfQKgBnjLoQnB1M/elTqfcJzdfpcXxvQx8EI//EL8CC7rfi7m/mv0FjrgV2PVQ+Vlwhcm8WqpHFKyvFqm/MjHUP7hZ0DqE+BmWbiLK7FN/sDedG5kcK9sE/Mn0J/CXfgDeyUfQsKjJip2SYT7kvchflNcV3l2QsWOJygz/OmXoLnzFSB+PcZF0cYkxLEdkNzxEK8m2qQmNv3tS0HnzoK0GCcVIc9kgTRngh0aB/EaCo9FZDHi1eN9EgOsuh0Dn/9PKJx8IHHMGRlgUAP9X7kl9T7F7kfAsdWu/LU2Y+4O6j1JclRZ5bPuv8bKwjh06NBKj6EF8/PNQys9hm5RrRYxP9/uxbD+sBxzDnkD2pgEac7AmHxacCHUAvFqKJx4EH7/LrDBfS3lAYA2JlE48SDM04+Kl6JXB5gP6s4J4h8AYS4KJx6Eu/OlMCeOtIzB3fFSlL//N6CNSRgU4LWJln6NyWdQOPYvknMKj8C4WZYveU4MEC54ImZVo+M4QmQ9TkwQrwZr7PugjSmQ5iyM6ePCEEnnjOxjOQ4i1or7mWVi5WkBxJ0DuA9uFALjFrYvjiUJoSl9cnDuw5w8kjEeUZcXBgHwlvUqP/IxVB79aLA2whBapx8GQODtuDrX2DsheU/AfRB3Fo2LX5PaBy/0oXBCHL0alIAFelS1K94tx90NqtXiHyx48BoxaK0/jVWNLF5G/Vx68s7U8iqKT98rP6sv8dBYAYA5/iTmrnk//KELAULhD12IuWveL7ietLEp/YZ8CIyCOAKzyuBWRTgsWBVwqwwYVnSdmvCGD4CVhwPjQ8CJCRiWHB+tnY9zUWmu1gnkNVBBacGVGQWw6nYQagqOSu72xA4tq1/qpmvpxeoiqquuV/mHn0mpI+LLlgqxewLIeWZxVO6e66L7Tw15/zU/tfLQR38aXR+tddvmYtpJcj9pn42pY7K/wtF/FkQ+IF6wwXEP8ergZim6HkJxxZZcBA8cHAK/6jzcRSYfMnEErLI1On5ifuCSXgO1Kqhd9kuoPPpRcZ37gHrEJp0aehDrGDhvwPfAjRKMmRNxt3LGAMNscVXPC7nWflMeLRoTR+QxIKlPREeiofMFNYA2HF1exJ6F4P5z5b6045xCbqw00t+VK7xGb6EN1QZHeFQGQBytjR8GALDq9pisTzdGRm0TwILbARK8gVGIDJTi9szNctQfoSDhL33DAg9ckrnqIEBoZKyokd6OMm5uVaI21bEp3EUWv8GtsnCRBgIeKnReoJFLOQdomlceCbiernZJOcFZkJeeitip6IvIxdxfAjEZQuX8YRSiNSWmPPZTx8PLi4s9ij17wfNC586AAdJYac5p7UEf/W1wdHu01m2bsetdtgMgFlOjxuGon+M7DuWzshsIpYsAgJPIOMVljLJ2LukCA2pcT1bsDyuPpI5HbZLypEEIPAGpJYJye4hsZZqF7+KYkZ6AUL1nJH1JwcpbF9wvEH/21P7U57nbeCyNlYc2VBsceY/WFtymen0Bbr4qb8CLg/C2XgFv6xXgxUHJIQiPtwCci91TuGsKeAle3oz5F78XvDQsVSC8zQfAqtvT21FAvFpH7iLGbyj8FsyiwpMoUkqqgWBMGNKQH6ImeHETYJaEsoMh/hegYl6k/T9bsXuMeKbob9U6mmCVrSLmywjWCyTqA4i4tUxQMKsv/nd5BGzzAXmfwHl0D9RjUeYLr8vQEAfjieSWFgb12eOF/mjtfVdzTmsY+uhvgyPP0Vq3RyVL7ebbKabGf+KO+BzQFPE8RgH+wF7Zd+3KX5PuzyqHRufOovLoxwJDyls4DX9wb37uIuC30to03Pno6E8xNjz2cubymrvjaoDzVBdrY+rZzCEQzoQHH2fgRmCkOIsfITIXcOciLikIGI5c6cNgZKJ8ToKJgGGrD+6+V8mYKhX9X7klGv/cmWDeXByD+nX4/bta1jov0rjV5D0MeUN/6MLU8WmsDegd1QZHnqO1bo9KlkoCZyH95ZmDKpVDGtMwzz0G89xj4qUdcBqkOZNaNwuZbRpF2SZXdh/q8WNcfghCTmnuLDgtZsoA+ZU2R2ShPBIxpGRTmucedWfBFCNBuC94Kc7ArEpUN+ucTmmHTjyd+p06fsJ9EHcexK2JndgC1xrozT3UWL3QO6oNDnfPdTG5Gq8qch4l5W4W0+ZC21lof53mkMXLEa8mJXdofQLNrZflHndmm349kvEBh7f5AOjcOaH2UNqE2qVvQ/mHn2mRH+JEyCm5an1lR0X8JphVBXWzVMlC13Mr8KxLd8gwaucx95LfRvmHnwWZOyOPRYlfV+oK9/l2vJWV4cIfkzFqzkYSUmALXmugN/dQY/VCGyqNJZGrWY42l6q/drycdDEntKujorxtTr7piy11K49+NFV+iNQnMt3e6cQR+Jv2gwEwR7+vfBMe14nPnBiAYWTyb+C+PBIduus1kUv+xFNRXb8hdoZA23bSoI7fmHgqc126PZbrxT3UWL3QhkojE0sVC7Va+pZtTh0LtO+IlDvixAAUx4EkV6JKKA0i0OVTNPBUbgRGAXBrMvjWmDwC4SRhYfDu/9hSlzAvQ7WcwDz3GAACXhyCP7BbxiQR5sKYfFqpk+75KKWV2iAcU8scFCkoofTePuBYnVuqLJVREOMJvB+N6WOZkkad7v9ScqtpfWFEJ1ZcTdCGSiMVSxkLtRr6VtvkRhG0EWSgoUYQbMvAjE2yfBqnBQDw52BOnxLtFAZAmtPic3EQpDEluCijGMVFUcETiTJDgeGJ12WATPUeR2SESGMCxqQrdy7M6pMyUeoeKh3ZR3aMWtGY1DkUBiLNQmICLS70iR6MkmxHjcFrXPRqaVC4WQZpBOtFLSXtRpw/ynP/6wffLMuw0rCM1eqWW83qC4NlYPAlHetrLA+0M4VGKpYyFmo19B1LwxHyL4QKd3arIuWO0lyYY+OZjySX0rgRGAVQd062GSYphGGBuLOpdVODfaOWo0/ubCR3BCbnQBLl8oKDxF4A6hyI34hczL3UXKdRO1ZfzK1cnZsqS0W8euTyTo1MSaM89z9P2EK33GIM3/tcx7oaywe9o9JIxUqmPOhF3y1pOAL+BQD8oYvF9QxOI5MPYV4UB6RwI8bEEdmmyssQvxGVV+t2RMQ5he72mDuj8E+RPFQmhwQo8liKnJRXT50DCJXpOUY+sSdjU8bhjVzWMs9kDF7IH6ocmIrkfc17/5cqFUgqJo4uql2NpYU2VBsI3fA+K5nyIG96hjxpIsIydO4sQGgGhxRwPbQQS0mRWbc+JQJlETcM5vknRPxOKTpCjPcVpNEIQEKD2RbxF3vI68Q5JBPw3Y6CtLG+FU1B4tXFOApV+X3sPhtFIM0AEgN07qy4T3JXSABCY/xTjBvMiFNTsdhnbymec2zal6svjeWBPvrbIOg2zfpyx0KpyJNCXKaJCERMQ9288iMfSy9DjSjdO/NEwClnACEytocbRbkufV/7zdS6aMxKI9WCoIwX7tAguJuoLwrBSLEgtQcDYS5YIlFhFtQYITXlPDMKILxTCnkS9S1aU1sG4R64cnwYu897Xpraol/eLNZETeIYiuhKjcWifO5YaVOuGKfFPHtL9Zzjird27Etj+aAN1QZBt7xPliTQcnj95UnPkCdNhFpGHJMJToe68+kckh9xMWpaELUuuPpSTiBox5x8OuJlZJqPSlQmkCsKr1MgyKqr8kwJzokYgFFM5ZCo34y129JOKCklyyQMWnCdunPp97k8JCSdVFmm4ibQ5owiv6RAkU0qnHwwuqxIGtH6ROYztZhnb6mec+x/Vce+NJYP+uhvg2AhvM9yx0KFyJNCPCtlu3o9WSbidBqpHJLKragp5ON123BASjr5NF4m1hegjEHERMl5Jsqp40vjkDZ/8nlI+6dMvAa8kRe0tJl0WQ9jpKCklo9h4ij8gd0Adscum6M/EGsU8GSxoQZcGp04AijCv3ljnBb67K2l51wjP7Sh2iBYbs4piyfIwx+046jC+q2xRwScGODVbRF3JXmY4KUsU6vzgJdC4IIdtWGMO6JtMFGfGvEUIW1A/IADIgaGb38RaG1Mts2JIUYROhMQIuOrCHOjfsNYJULELir4Oy3Oq3WeciRi3KqGYIKXi8daBeOmhpLG3gU3i2hc/DrB15xrzXzMzWKQusRHsv+Qo4rxdQo6PXcLjaPT6eTXJ/TR3wbBcnJOWTxB+ZGP5eIPsjgqle8Qu4BWnoVRU3JLXPGWA3jw0meC03HnoxxTQXp4cB4EtvoQ/zREbiaiuo9nvHjVdjhnoLXR2PiEPJKPiCfiUkuPE0PpF9FYuS/4sYDLUnkpTosxji4xEIB5HbgyFWJMHIAx81yQjl4YsJJzF1CbTJ2uN3RxeqAyIfKeNXe+PLVuu+euW54p1u4KcqsavYM2VBsEy8k5ZfEEWWnGk/xBFkel8h1y9xJdAagJc+ZEdKVFTFWUoZzFU4EQCvFPgUXlSJhKnQDMBy8NY/7F7xWecZlpNkQ6+bbedyFPFOPGGkDMqAafuZBASovzKpx8ILuPYJ5GfSKDK0vjscy4QVaNz3PfTn12jPp4InV9WDXiqAhrdP3cLSaObiW5VY3eQR/9bSAs1Vm8KifUX9nVciyT5Amk7E9jBsSd7ZgavJ2+neQ7wiy04Qs1NACsGaV1lwZDlItijeqAWQJHwK3QIOW6fDdzUZdH7ZP5UZR+9HfA7Kk2UkJEBOK2g1qX+4CfZtQURYqAT2LFQbDBfagfuBmlJ+4AnT2NSNU8vqMJBW7p7GmUnrgD9YNvlirjtD6eMn6ekXI+MJpeI/bshPdfjEEY23g2YCI5KjWOqh3Uoz5j6hhYaVM8fxW6jKPj4S564QkgNVYPtKHS6AoxyRmTpsrbqDwBac5EqcipkSs1eGZad/XYjVDEhFDD1OoB55OoidivfjXQltA2KdeVozvWhDHzXEa5EKy9h/iCwYVc0szJaO2T81cg50/NSBIoWHe1zWQfWX1D4ehi95+a4geDH7rbB23QKDYsDzeUlDECeMszstC2llP6S6N30Ed/Gl0hz7GMyhOocjp5U4Nn8Qy1S98mP8dTtCsebFmOD0p5dRxZ7axG0Fok35QnRT1TvO0EZyZrd9dx3wXyY1aqd7VJtd883FDymQrbVZ+RhbYlry+D9JdG76B3VBpdIY/7byw/1MQR6bXHC/0gViXw5hOpwdNyBbXLZ+VtvUy2y41i5CkX5lFqzoCVh8VLnfkAIZKP8rZeDgCBcvlFACCS7VllACRwrmifd6ktQu6Ko3PMVfeNA+qxIqHRkSU4RAp5RGtR3ixSu4fF3ShPU6rKREafrDgEo2+LvKLef1bdBiAwKMwHKw2DVbew/GH7AAAgAElEQVQCRrGrHGTJZ4oX+oVQb31C8EyLaEteXwbpL43eQRuqdY48MkPdIK/7b8hLtKQiV1zNQ76l+vBtig5dlCIiM84mIOvBmmJnEThEEHdGHHt5tdYU50MXwhs+EK2FWQGrjIh2vFrgkh4cEYZHWl1CxiMZBXCzHBhLF6G7+ELaVFoXTQdyT8RvJo7+WMCpxXeFdP5cMA5PvKw7bRqlowgJ3M+bwPgz8VQg4XopPxDcndfE7lfIOVUfvi3TvTwt7Qo4k89Ic891XeeT0u7p6xPaUK1jhBJCIUKZIQALNlZqeoXY9YxjGW/zQRSO/nN0QbqaXyXbIc0ZGOOHAcRTRCR5hU6pOgCAFQdB/EYLxxG6cwPCVZzUx0Hr42JXFvMgFK7dwnsvv2GJ78Go0AcEwEGFg8WijFTQBy1Il3oeEzxSR0FkKnvSnAWJZQDuxKERJY6LyvQkMIsyhQdCV3rZZCBLRaOYrTw8Uea9NCzwjPQfedDt86mxNqA5qnWMPDJD3SLm/kuNju6/eVzNYykvlM9JXiEzVQfzI1dv8FSZnpg7t+LhJmSTlFd+4D1IuJ870BdBC6GkEXFFynVOLcAsghPVhTttS5ODGyOG0BiMpfZIA5dHnbFx5JoBIF4Jcfd5NCJdPmH4EutlWLH7mYcnansvM9J/5IF2T1+f0DuqdYw8MkMLQXisVxrpx8zoTNuyuVzNE6nEZd126R+UVB3Ea0j5oqxU5LE5p7qXi5dvlHK9AX/zQQBpqd7TEZc0UgdugcOKSRrFvs4poSRlnTpIOYVp7YlXi9aFNROFlHT1sfQfxehzKAnFGoheFaEHZbhekWyUHH8Onqht2hXFtX0h0JJI6w89M1S2bf8CgF8I/iwBuALAdsdx0sPcNZYMMZkhzsSLS0knkSVrs5i+jOljqTyTP7AX1qmHA8Ldk5xGSyqMRCpxcXQ1jc2ffJ7kk4y5My0p5EGNmDt0MhV5upxStms28WoAEfJDYfxXskwWhv73DaDz51IkjWTrcakkQsGpCcJZJDlU6I/Ww4hS3odOE62Bzm0QSyGSnLdicGSKEB4zgKGEFIghvmd+vG6w8wx3tHEeqx4pYQTOHe6Oq2XbS5lKXmP9o2dHf47j/I3jONc7jnM9gEcBvFcbqd5DlZ9hpeEgviieq0h1814UjvyL7Is0pmGeewzmucdAGtOSlyD1yXgqiJRUGKqbs0grfla88LkI3KX1cZjjDjhzpexQmCYDvisyzKa0FZMZygiOTQX3wQr9kYxTi8JFOsxxR3iqZfTBAEUqSQQVE78BFryow/QX4RxYaVjIJvmK9FEo05Q5imisMfmi1DnwwFBmpQjhUYJHOQYj+g5cXmdWVd5/zlxxnBc+cwFnpvJYaghC8v7LMppX0gjQ86M/27avBHCp4zjv6XVfGok4l4T7MK+OoHbp2xbl9RfDdyOuK8kzhUd91pnvCP6B+dHLlhowJ5/GzCtvky7oXnU7ALF7oHNnxHEZMaKdEwDqzittcelWDnCRMj2oH7oz93/jfcpgs7ih9Fe+UTsPf2BPJIy7GLf1cPypOzoC6jfh9+8CrY+D1ifQ3HMdvOGbYY4/icLxb0bu8149MFZoq4DBS8PyPosd5WdB5s4gcmHn0W4uTBECpByJBtf9erTWgaFsCQtQUqTQUENRNCp2qMSI8VjJEAT1/nfjjq6xMUB4jyVGbNv+RwAfcxznGx3KHQLw+wBwyy234NZbb+3puNYtPvXKdA6GGsC7vt67vsYOI3oBE2DLJeLjmccBVcVbggD/7+n0dj94QdSW14g+c64oiCt9ZM0tTztugusJdx6cAxdc0Tq3ZPmsunnKyF0OAbZflj6XrDV2a/H6ZpSqI3Vds54L9f4k5xaukdeIxqdi7HB0DxYztvWL1R1BvobQ0x2VbdtDAA50MlIA4DjOIQCHAGB0dIaPdiDpVxtGRvqxkmMOuaLC+WeAtHTfQ3s7Oj50i5FN++Cd+K7Q8VNSRXCzDN8TL0XDKKZuRHhpE8aV8ajxXsRvSG81AkWaByT6aFjgU6eldh37HwdljFi4FkXfFcdPHEByB+Jm8Eg85F8M+PNTsblxYoSa6unI86NPLaN85ueeCGK5EJtLf2WX5HIMail8lVqfA55wSOCVkdi6hlDbUWEYRRDmo1XrL1prahbheq1GjhY3gSfWSPCFUTqVcGygBlg5fWyrEUvx73lkpL9zIY1c6LV7+rUAvtbjPjY84rxUvnTfS4JtL5A8Dg9zJ/mudKoAgMbFN6VWVXmyZFp5Dhql11AcJVhxUH7moBH3RQ0ZI9b3td+MUoFYfQhTe7SinVHh8Pp3RRyVkmpjMWCZP7CV9CKEyLmUH/lYjMvhZjniiloUy8X4MtNqZMhSuduvUtqMjSj64/lvSK3b3Pny1PvPYilYIi4xa2waGp3Qa47KBvBMj/vY8FB5qUh+JuA7AgWInpz3n/1BJMuDJrgh4oWIV4/JI/lDFwqeRKpjxHmylngvwxLvbC7Ifl7uBytvFTFJgRG0zjwi+S7Vo7H49L3wN4Xu4SwhMwR05pqEbBBlnpwb95uAJWKR4gG0rXVT+yEUrLQ5SKTYDiS2yyr/8LMYv/LhiMuZPh6k6eBiB8NZ1EfgWSdcyVuRJUtVeuIOsMrWyCszSC5JCAELuK6+V38Ac49+Mb1uyv2nfjNd3ipjbBoandBzjmohGB2dWX2D6oCVPPpT053HQCgm3/TFnvU7cvfr4Lopigtd9tsSdxQ1hPPvPtxVnez063UlzYeaij2urO6NvDCoG49tCmGNPp6tM67sJKWxVNZiy8fVVO7JVhRhXbMkr6nzb5vWPqW/PMjz7GQ921l1s9au18/jUmKJjv40R7VE0AG/y4CFptXOW38p9c06xUXFxp2Rojxvv23Tygck/NBdr4mNQ34Ofq1zIuKoojgfHtfDA4IyWSrpcYNljB+W8T/m2A8DlQcSeMa1//0kDSChMtU9qBWkpT/fsX74PQlc4jm1MHTXa2IxaaFuohpHFjOQibVfqmcnrZ12MXIyBk16FXKAFtD/lVu6fv41NIxDhw6t9BhaMD/fPLTSY+gW1WoR8/PJ6P+IP6INEUJGG5MonHgQfv8usMF9HdvNU58X+lA48WBL3doV787VR1pfpDkDY/JpoVkXkPjJfqubNoM9ff+C+k32RRLKCUIuqCRyKgXjIL4LY/q4GJNZAfFqIJyJsoGh41ZVpJlnHkBF3BHhDKzQL2PJuNUXuVMTNbMvBeEuol0WA+EeCBdGjzAvpxuXyIlFmAvOfVB3Bu2MVJjoMKyLIBU9t/rBiwPynrPqdlhn/6+MTxLJIRl4aQjcqras/VI9O9XTD8D45gdb2gGERJbktzgDcefgDewRubuCODjiNUCYB14cBGFeV8//SiHr33OXbfzBEg1nw0Nr/fUYi82Pk6f+UumbqX3l0t/b/6oF9xvXekvnLojfyBwHwEScWMhBUVOktaBGpBvHeZTGHZEWHxvcC2/4AFg5CC4lRiCdlHEcxyMtwXwIVScs0DYOGNwowO/fDVhV0b+qJEHNllipwskHI91EaoBbZTG3gBNMrv2SPTvfTdeGlDFyYRxWsEbm5NPROFUdRiXWSueH0ugG+uivx1hsfpy89ZdC3yypv5b2ean6jfUl08onwLz4OEKVhGBMbGAvWGVrjBMxJp6K68aFChiESi0+FSrPIjT9ktxVkMY+lDNqOytFP09q7GWXPv8rz7SMIZxDOMdY6/UJsE37W3QTVU1DFUv27EwcTb2sag+2XA/0FmNcWpvnSEOjHbSh6jEWyx8l69O5szJ2aPjTL+kqv1RXfEUb/bUw5gmNSQwXh1ril5Ltx3Jiqbp9QbxXLP+TVEkIjrcS4qutPBAHYa7UyoNRAGnOyvrm6PfBi0No7rk2NTeXyvsEHSu9JTQAO6KL8sTIzMdEAu87yccFfA9hrpyzVDdP4X5i7SoxdQt+djbtA332wVYuKjWQG/HrWsdPYwmgOaolQtaZ9mL5I7V+qIEnksuZgN+AdfphAASeIviZhq75CmKINBFAkGCwGHzeLkVeCQHg1WGdfhjG5FGUnvp8S/vm6Uej8twHcedAa+fBzZLgfdxZcLMSHQsZJsAUt+s2EDyQJ/inoC1wryXeifh1wKujePzrgWCs8AK0Tj8MVtoMc+Kw4FNy5IxaKjcud8ulKJz8luDovDpoY0rMhwhHEsJc8NIQwJmIVeK+4OWaMwFXFvFmKvdDauMof/9vxH0gFKQxBeKKvFShker22ameuB/kxEOtXNSwHWgbxtG4+KbIFT/jOeqWP11uaI5qdUFzVD3GYvkjtT6tj8vzfjV2KE9+qW75Cl4clJwOLw6m53VSUHz63s7XFfUD6s5JHoOAS85I5G7KE50Q5UtSc1CFhigJc/p46nXrzHfi+bIWjQ6mjBho7roWbOii6FIyH5NVFnwbMYQhCPIzASw9B5fC/ajPAi/0R7m5GlMLfnbw7DdTuSijPoH5F78XvDQMgICXhjH/4vdi9oYPd3yOtNefRjfQcVRLhMXGXeRxYV9IvFGIdvEyc1e/L7VvdUzwGqDzo6D187JPERsayuWwIBg1UCIggt8RAbKhGKpK2BAl0NQH69suj6LaxxvF5x1zaadme/WIwJVdit0qnnasOBhkme3ggt6uBDEQTw/fClYeCVzVk+QVEWOjViwmCuAgjWlx9NeYlkHOQgGkJGuHdbJimMzRH2Qc1XV+dkY+dQlY6nuic921Ch1HtbqgOapVgDypuwGI+JSUo5Y8+aWyuDJullP7bpx7HMVn/gmAcuQYr6nouQnI1OVKaniB9BTosk1CpWyQGFMx0o5rizif1FHiiDPAZyDESxhNLo8sF4UORgoAaG00q3KgDBH9k/QH94LOnYUxHhiDMM2Hz6LdDRDbDWY9C5l8Up7cZOVhYP58y+WlzGumodEO+uhvFSCvC3vt0p9PLZcnv1SW1lvW/kA9Eoq7hWdB+fEYM1LZ+nZRB/GjqMbFr8vRX7dQHvXUDL+rA6qxbdFnVNaJKwHMag6nrGchj+ZiJq58x8LramgsAfSOahUgrxtx6KHVTjcvC1lab9WHb0stT+oTUar4tk4GJNpByVxRvjxmg+/G9faION4ifl0eY6mcCalPYPaGDwMQ/FY+b7vkkBJHcMQANwrghYHgqFHdeSUTKrbmiwK4OC7MsWPKArP6QAOngnREuaJUnUTy8G0pmoNiN+ttvVyMMJHDydt6Wct9zqO5mIlrfwvzc42F1dXQWAJoQ7UK0MmFPclfzbzythiHlJQZaivTxIPUCwHnkHkkqMrgiCspI1eMVJjtlRoAseQvfkKDvEtE1OfUinYN3Ad8P7HnIhj+9EvgDe0XY5gNHAWoIcYsd0Mdcj7x0OAQ8bdREMG/fh2kMaXOtLU+NSO1iDDho1kSreUWpVV6KA4Kh4OpbEMlMu36gZoGh3nu8VQX8xD+0IWpsVNAdlxU7cpfi37sBK76lUc/Kl312xkete5isFg5MY2NCe1MsURYDPma5KhCzF3zfgBI/a5x0aslh0SaM8KFGQCrbpcvNNW7KqsPtR0V3vAB6bEnPOlabwkhJjhv3W0xqy+SKzJKEf9DaA4eJzR+Il6HcwSp0hHslIShYkYR1G/18GMZahAi5UeUGr0jnxUoW4j5VEEDA0XAU00kIwZoytyEw4MwxZx5bZQqRBlW3QZulkHnzgSefuh4b7tFmFYlifkXvzfVGC2V4HK753y1GSvtTLG6oDmqVYB2LuxZ/FUWh5Qld5TVjjn+ZGrfxK93cNsmAPcCUp8iDMIFoaB+Q7okE3Ap9ZOPG+IRxxUcJwqXdeFNyMrDwpV98wH4/bsDBQgq5YgoIMchXv7iM3HnpJt39tuDBMoXgediIMtEAm+8mANDApQzsOIQYpwcMQCjGLmIA7FjzmS/rLot8oSEuJcxF/P6xJK4d7ekVZHXc7iqLwKLlRPT2LjQR3+rBFnHNVn8VYxDyiF31I4HS+u7+vBtUgYnLi2EWLoMbqS7PIdyRe0lirLA4/9rWOCwABCMv+OxNvVCF/7Wx5p4DfgDgRpCTLIp7jnIqRWI8DbgbT4oup94SnBpMNpwZhxsYA9YWD6E31TkhNJdx1uuh/cwVH8P6mdJJXWLNM/RdteXCouVE9PYuNCGapWjHYck0UamJktOJ7VMIoWD7JeaMQcEEmZ0Td0diLGl9ZtsJw+Sx46bP7kfjYtfh9kbPhyXRCKmoMKCgF+h9yecO8QxJI9kljLHQQDfleVFmg9TKlak74YimOefkDJO6v2Q0kXMgzn6A+k0kZUWgzBPxKdZcQklgGDw7v8YrEstk5dMk4pSj/QWE+YALJxnWsp0NBobC1pCaYmwFJIraciSYKrbb4Q5EeSCypCpcXe8NFVOB0YhvQwi6SN350uj9r2aon4gHAYIZyDbXwieEl/T3HtDJKek9CscKRa3RoT5MM//CNazX0Xx2fuEYfJdUL8e5HEKgmTBAMak0eHFIcBviHEAmR58UrGchClC/MA5I5gzMZDpWBJIC3GzFHF01Iyki4LUIbI+5y1pMURLIiaMFwcBcCmhxAt9MKaPtaY8UdKwqJJVAKRUFFSpJHktjtrl70qVU1Kf7cWkrVmqdDTLAS2htLqgDdUSoVeGig3ug9+/C8bsKdDGNPyhfahd8W40Dt4srxOvDta/W3AZ1JBlCsfvjxwZjKKQGGJNEK8Ob9sVrWUUEO6jdsW7YcyeghkczRA17XllBHTnFZjb+2qYE0+JDLqlYdQufxeMuTOp/VKvDk4LQTsdFCcy+SBxZGfMj0ol9RbHCGoKIwAOUAusMgLWtyMahzsv20ltn7YeNHCrEsg1MQhOLsG3EUNo6AEgzIO37cfAqtthhsddhtnqSBLUoY1JwZ2xQC3DLAmdP2qCNqcBaoj1bs7INqg7J9eIsKYwxACsU99OnZU58RRqV7wLAAJjRFruW5ZXn/psVx+6LfV5MWZPoXnxa1Lrh8h6llebIwWgDdVqg/b6WyKsZCr6LORJM76YMlbBwujrP5+732Q6DtmVkia+ZRgtnJCSSkM5+lIRXY/S0qswR7+f2l/8OC3uURimqLcmj8Ad2i/biffbmkJelb3qdpxSHT0l/XxyzUIJpay5qWPqFuqzned5WQ/QXn+rC5qjWmbkOd/PywFkpY0PP7fjpeRnNc2F3xSecaVheFsvi5WxTv+70KgLHREIABAM/9VlQkDVLIJOHgVtqjFKooxA5FDBi0Pi+NGtySOybIOUhWQ6+WSKjWDnFaaE50zOjZuliLtKxGURrx7EgtHoO2pGPJGaUiSRnkTGXREacUlMyDUJfisxTr8ZpJJPlzfyB/cCnKenXgnjrgIPyXBMSSOljik1FUji2UnTesT8CfRXdrVyl8mxamj0CNpQLSPyaPrl1f1Ty5HmjNSD44UBkOa0+FwcBGlMiZgcQBorVZrH23wQhaP/HA3Sb4LOnYE3HJXhRklwIeIvhMoIAAWtT4DWJwLlhjQFi+Svbw7SmAA3Sh1imdpvqt0tl8IMjVBqWS5im9x58adhgYdzG7oY1tgPU+oGhoR5MUcRZlVlLBMqW4DapFhTq0+JEROOGADACv0wzwnvRG71gTQmQdJc8wPdPnfXNanHaeF9Cu8zKw1HMVVWNRDRFXML75u7/SqReReBkQrHVN6SquOoPjusuj21DEwaXb/o1amGqkXuSUNjCaHjqJYReeJI8saa5EkbT7xaxxgc8/wT8XipINbIHH9SlimcfCAjjih6+aYbqWwQvy7TxHfkqxRws4S6/SZMvfk+JcVEOij3o3EzX87NqE9EaexjXdFYHFUYs0WAKNVG37bU9CTSi6+yNeLyAAAs0ZcS4xWU5+VNmXF0WalXCCDj04SHoxgfL2+K1oX5sg9W3SZHlCcGLyumKivubjXyTBrrB3pHtYzIE0eSN9YkM218Il17pxgcY/pYVCajP1KfyBFHlBfRUWCYJt4cfTyzdPwoK86zhLI+bdOCBOMGIOOoaMCVscrWOM/EGbhRAmg8ZivJy6hrmsbjJeOo2MBesMrW7DiqjFi2EGnfZfKAU8cw81MfR+3KX8sskycGL1ami7FqaPQC2lAtI/Kc7+flADLTxqu7hKyYqkS8VIyjSklvzkubQObHMly6u/V7icrLtOptQLxIvJaVR9D3td9E8ekviDQg1AAjVvs2ZBwVYIwfFseNnAUxUlbLmIhXAwcF77tAxiOFx56cmgA1ArNHAGrJNcq8H0Yhnko+5JIyOMO8WMyz1C4GL22sMAdj7Wu9Po3lhj76W0ZkpdpQz/fzlEmWU9M8ZH32hg+g+tCHxIsrIOirD30o4J/OiEBT7oO48yCuUJwIy3hD++ULPhvdOThxWpB9dS7MAN8FoyZKzl1BrirBJVE/uz4DjY2b+PXIRZz7QWxYyo4DDJy5qDz6UbGzICQo3wC8OohbA3Hnwc1StEaBigUQX/dQtw9+U1wPuCTSjDzKFsLvLOZZUtNz5BkrGtFYs54j6/g3u56DhkZe6DiqJUKeuIs8cSR5Y03UcrE4KrPUOaZKgTnuCKcL1hQGgBAR80OIjM0xZk+CWxXxolaMFUl84qAJfiYDxAAhRMmv1IGjoqZwBpg706FssiYHt6pBuvamvJoH1J1X4rSinSQJUpWEMVPhGqlxZ+r9MObOyDgoXh5OjWVbyG5kMc9SVgxe5lj9Otyt7ePu8sRRrSXoOKrVBR1HtURYjXFUKrqNbQLS05urnA4hADNC3b8oFige79OQ7tdq7E/8evauyBuJ3OQFl5VHKzAqE9aPxzzxNu2kxWnVlW85WHAdQCxtfFoc0VqKO8oTL7eW5rMY6Diq1QXNUa1zxDT3WBOhR1t41AcEBoCYkC9tasiXNJDgNNTYIeXkmJtF0Onjgct0/EWmxjWFsUNqttpsJP6dK2k+ckHV5ouNu937Q+WrUmKq1LoJDjANLTFo1AQrb4a74+q2XE8eHqiTpl+3yOK0sGlfxzLteDbNaWksFpqjWscIY62MqaPgRlFyK8SrtzpGcBGYGvJB3Ii87WKchuoJphgbv7I1OBLK2umE+nZB+1af8l264Ui21Nz58oy206GWzxo3kw4VSSgxVepIykNRXYXfyeKZZAxaaCSZJ7T6ahOZXI9637J4oDCnVCguS+oTqDz6UZQf+Vi7JWmLLE4LV7y1Y5ms+eeZi4ZGJ+gd1TqGGmtF/Ho8VXwqAk4HHMRvxFKih+nNQShYaRPo3DkYfg28KNKSVx79CJLKC6k9WGVZztt6BYBsfTrBB9FYOnXh9dc+RT03S2hcfBNmb/iw+DWfGDfxauDFMlh5K4y50+DuXKCQroyd0OBs0wc4BysPg5W3wipX4HGxk0qmgE9DGIMmVTAIBScGrDPfiY4NFZSevDP9aC34LuynXU6phe6q3D3XYS7oR01jP7T/VUBwDJZVJmv+7eIC9a5KIy+0ocqJ74w+jPtOfBGn5k9hR2UHbtz1Wlw10qo0vZztq3WarInx+hgarIEBawA37flZvCcRa/UXA324q6+MKUpQYhxbfB9FcJSYeDHWKUHBqIAAqBNg68gwbiyXcBWAb5VLuG9kGKeq9aAvE03WRL/Vj5uGBnCr18C3ykXc09eHE5aBXa6H18/O4WW1OtQd0wOb9+LzZhMnKUNtqIjzjXE09+6CEbycfUIw6DPcPDOLX5qabuE9Zm/4MGZv+DA2f/J5+Mv+cjQfzrHFZyhwYOu+G8X6IR6DlLbGP3n/H0LNl6XOYafP8frZOl7W8GRM1chIP6YU7kK2+dzfpt43NQZNhfBcbEUoe/Vtw5XrtJNR/AevgJcmY9tSsNicUnlipLqJo9I5qDSWAj01VLZt/1cArwNQAPAJx3H+qpf99QrfGX0Yf+V8Uv59cu6k/HspjNVC2lfrjDfGcL4h0m2YxMRUcxqfPfJpFPuG8EszwhHgLwf78Rd9YifgA5g0KCYNigHG0CDCkPT7PmYMsdsaIUW4wTgOTz2Jfzvzzda+aNTX2MgWPGVFXnzHLRMf3STib15WEy/lb1Uq+POCGM+YQTA28ywAgBICPxiDwTkmDYpPDQ0AAF6fsWZ/sWkYf1kh0XwoxSSl2MIgx62uX9YaV/o34eXT43J8Hx2K4pueMyk+NlQFn6c40OEeqG2q/Wbmfmqj7/cQm8In3OhF/hxl+PNCHczajkvD+ovMKbVc0NqAGkuBnnFUtm1fD+BlAF4O4DoAu9tWWMW470S6N9N9J760Yu2rdSabkbuwrxzr/YMZHY/dVVWUtkm0w5mm0SMwYUS/WyaN6Pq9x+/p2NdX+qqp47ynL+Ki7h6M+J0J5ZjNV3Zc6tjuVMoncdeAEjCr1Jkwop2Lun5Za3xPf/r41F3g3dsuTK2b577VLv351DKNi29KvV4/cDPu7u9L/e6e/miNs9pV+cTVgG45LQ2NNPRyR/XTAL4P4G4AAwDe166wbduHAPw+ANxyyy249dZbezi07jDaPAvTarXpY+5ZjIxEL0z1cy/az6qjGgwOjvC9Pc2bsH76T4DvfQ5Ts98BguMnruSDUnzc4BMCM1CB8Ahk+zPz09hS3dzaF+dS/q8BDpSHgfpE1CghOFmgIJXNQN82nCzUQMwCUN4Mf+4ElK4BnuC3CMVUoZw5/2nCA87Ni2oRAh9cjltdv6w1Pkc4rJ8+BHzvczg5Myt4pDBImJpAZQvO9A+m3udc9+3VHwCqReDR24H5caAyDLz4HShf+1vAkX8Bvvc5YOKo8Ky74q0Y2v8qnDv9OZCBHUDtPOA1gWDNzlm8Y7t91/4W0s3c4rDQZxsjrwUGy6nzXO1Y8Jw1lhy9NFRbAOwF8FoAFwL4gm3bBxzHSWWKHcc5BOAQIOKoVlNM0khhG07OnWy5vq26Q8ZatIu76MQ/dWo/rb5axyAGfO4HBgho+k0YxMCm4jC+3ATsWSoAACAASURBVOS4b2AA7rwJxhkMYoAEZcPyjcDacHBhcJgHwn08N/UcBgpD6DcHMFWbwXRzUtYBAEqo5P0LtACvbxfQtysxh10Yff0finl+9/daxixB5P9DnRBQUGwxB1rm77IGzjfGUQsUKQxiisDeYFwGMTBVm8a0OwWA4L1f/fWW9WpZ48GXANe9BCPf/T0cnjqM6eYkmswFBQH8eZhTx2Q7P/P8G6J73qbNL//oa/F79tMfiR/jjs7gO8G9OWVuwY7KAG5sclw1OiPadT0gsUvdZm2LP2MHf1n8p6IH/24WHVMUrG8Mq+jfdxqWKI5qiUaj0Uv39PMAvuI4TtNxHAdAHcBID/vrGW7c9dqM650j8UMe4+TcSXDOJY/xndEoFXi79rPqX9QfiZtWzErMgHBweNzD7uoeWXeoMCSvh2UAgIBKo0XkK5+DgqLJXIzVR7G7ugdj9VE0mQuTRL9tiHI8dv0F6b+Q1TVS5zlYaM+lMDAMWoOx+Y/Vx/DszLOYbk6BBsbVR9yDsWJWMFYfQ9N3MWANpq5X1vgu6t8v58m4jzqro+7XUaQF2c63Tn4rdT4qLuq/uOM9b/dcLOZ509BYj+iloXoAwI22bRPbtncAqEIYrzWHq0auxjvtd2NndRcoodhZ3YV32u/O5UiRh8do135W/WdmnpZ1OMSOhoKCgMAgBjYXN+O5ueOy/HBxCzYXN8MgBhgYKCgKtAhChMEJjZT4RMHAUDAsbCltwXNzx7GltAUFw4JJTRRoEUYQTDtYGMTb9r8d77/8dzuukTrPkdIILuy/CIOFweTUJI7PHYvNf6oZdx4IjSYDw4A1iAv7LwrWwsKW0giqZrQjUdcra3zPzByR8/ThgxACk5posMhD754jEV+Xdd+emTmSOp88nNl9J760qOdNQ2M9omdHf47jfNG27WsB/DuEQXyP4zhZATyrHleNXL2gF8Wp+VOp108nrme1365+WOdXH3wn0qSwjs8dxZCycxkubsFwcQuOzx3Fnuo+AMCxuaOSGmqyBgo0kDUiwAXlnbKdPdV9qJpx9qNYsPCRl0Reb3nWKK3Mq76cHsjbZM3Y/JP8mEFNcfRHgLt/8ssAkLkW6npl4dT8KVTNPlTNPhybPSqvu0qCxxOzJ2J10tq8/fCnUttX73mn52Khz5uGxnpET93THcf5L71sfy1gR2UHDk85mHan0GQuCtTCgDWISwbTHJ4FVE5monEeFi3GdgcAcEFlR6wPlSuZ8+Yw3ZyExzycnj+JgcIQqmYVc94spt0peMzDc7PHAAK4rClf7BwczWD3QAjB6dpJDFiDGLAGMd4Yw2RzEj73YRADQ4UhXDV8FT535NO49/jdmHanUTRK2FwchkWLmbFgsfK0iOHSFtl3GpypJ8R4gh1fCKokcRywol1Zci3S1isLat0CtdAMDJRFLbl2tE7xR9/9PTm3NP6w9X7MSs4srJunTDeGqtdxfhoaKwkd8NtjXNS/H986+6D8u+m7GPPHcOOui1PLJ2NzLFrAWH0UKCFmrJLcT1hnzpsT5QEMFYYw485irD6KulXDrDsLACibFcy6gihWDYD62YAhx7qnugdHZiKhWZ/7ON84j2PTx/D1yW8AABh8TDenMN2cwnBxCzjnLTFFnzvyaXz2yKdFee5j2p/GtDsNk5hwebu09NmGDABu2hNFW6lroSIPv6PWHSgMyXUs0iLG6mMAgG3VrZJPUuPLgCiO6se3XyeN0Jw3K+tuKY10VQbIF6fX6zg/jeVDENbzdwDCDKFDAO5yHOeDKWWHAVzrOM49tm3/TwB/6DjOeLJcl/1bAP47RGgRBfBDAP8PgB0A/j/HcW5cTPsLhdb66zEE7zGCArVAEPEnz8w8nVo+yV1UzT5sKW2By5q5uJ9pd0pyS8PFLZJzmWpOyr7BOUxqghACBpbCUYnrYfnjc8dgElM6TxAQmMTEkxNRunr1WE7lklRe5t7jd6eW97gH2uWjyDiT/Nhb9789dS265XfUuv1WPw4MHcSBoYNosKZci75CdPypxpepUPmwaXe6I2eWVSZvnF6v4/w0lh1fcBznesdxrgdwJYCfs207LajwMgA3AoDjOL++WCMV4HcBjDmO8+OO47wcwGkAv7cE7S4KekfVYwjeo9pydJfkqNTySVTNPlBC8YmX/2VmP1l8Vci5HJ87igsqgnMaq4+CwgAlBpo84qVaOKqg/CnWRIEWQUlcBshlroyLVftUjZA6z2l3Wn5OeinKfgHUWZRWI4kiLcnx/f1P3J1aZjH8TlrdLN5r2p2KcYAh8vCHecvkQV4eVGNNYhhAEcBB27b/EOKdTQD8BwC/CeBK27a/AuBWAG8B8KcAGgD2B2VvgnBk+98AGIRD23nHcX4lo7//BOCg8vcfQwRgbg0v2Lb9XwD8FIBBCKP6R7Zt3wbgmmCsvwXgqaBPE8AEgLc4jpMjS2o6chmqwClCBQdQA3DEcZzWLGoaCmdwEuBc8kQhsjiTThxLJy5iR2UHvj/+mOSTwl0QA8PTM0/BIAY85klDwcHhsiYMakhPPiDOywCQ3BUgdlQGNUAJhcubYCmpN0Ju7JJBW14bsAYw1ZyWbahHjoz78biqDlB5qSTUNSoaJRBw1P1GLu4mi3MKeUZ3zoUV8IxZY0jyh2psVoFaLeuyGF5tKeprrDq8zrbtgwAuADAOcfR2IYBfchznmG3bnwTwCgAfhjAAd9u2rSokPOo4zrtt2/4UgJ+AOMb7uOM4dwXCCtvb9E0cxwnz4cBxnAYA2LZ4Xm3bNoLrN9i2XYQ4GvwjiHjZ6wFUAFwC4CUQxuo9ELu+IQibsSDkPW/5bwC+AGG1fx3A5wF8CsAjtm3/3EI7X69QY2QGrAEZjzTnzckyWZzJQmKq1PicAi3ifOO8DABmwf8BYqfTZE0ZKxXGS3FweMxDxazIdkJepum7KBnlWIBwWL7f6k81UgDknC/qj7i4m/b8rPysGsWyUYbHhfE0qJF5DKjGbam8lAp1jWbdGTiTT+DJyScx686mrldWXXV9C8paAAHPWB/Diza/OLWdrNisrHVZbNyUjrtad/iC4zjXAXgNxAv+CMQR3J/Ytv1XAC4HkJWfBhCKQABwCkAJwKUQ3tcA8FCHvllggAAAtm0P2bb9M+r3ACq2bf8tgD+D0HEFhDH9XwD+MhjblwE8C+A+AG8L6i0YeQ0VAXCZ4zhvdBznDQBeAGAUwI+hgzTSRoTKGYQcU8GwMO1OdeRMFhJTpXIR3z3/SIxPUhFeU7koEKBklFAySuBAKi9jkmi3xcFhEAPDxc2YcbMj90OeTOXi3rr/7Xjb/rdjsDAIgxoy9smgphyDQcROLWmsCAgIIam8VHwtojUKd4MAMK1oFGZxN1nr+93zj0qeESTiGZus2VVsFiHp67LYuCkdd7U+4TjOUxCbhM8A+J8AfgPALwGYRpRTJ+0dnjxHPgzgquBzQiKkBX8PsQsK8dsAflz5+3IAVzuO858B3Aagz7btEoCbHMd5I4Cfg5DCuw7A047j3ADgEQBv6tBvW+TlqHY4jiOjRx3HOWXb9gWO40zbtq3TLSeQ5AxCnogSit970R92rL+QmKoQ0+40KBH8UyOF6wmP3FQuandVKFlTQvFn13wcQJyXGauPwiQWTCJetmEM1vnGWMz4qQhjsJI8yVtTjEySozk2dxQGF/8S9/Ttk9c78XRAfI2aSvyTGgvVDT8ICIMn4siqMC0Kz2WynW5is1TkjaPLCx13tT7hOM6dtm3/Z4gTrW9A8D0zEMeCjwB4hW3bb+nQzIcAfNa27V8F0ASQ7skl8N8BfNi27QcgdkbfhzBcFwTfPwWgatv2wxAG82xQrmbb9vcAzEIcSf4AwP8JjiTnALyzq4knkNdQPWjb9t8B+ByEBX8LgG/btv2aYGDrHt3EqeThJRbSV7vYm9946BZwEHjMk5p+SajGxGVCD7BklGTcFUg8ziecgxscFwJBfFXAPwmtv3S38TAGq128WHy9olgzP+DQCAiOzR4FDVR2TWp1jDFqiYXyo1ioEO34wZjWHyEAF16J4ZwHrf7MdvLEVHVTVxuejQfHce4HcH/iWni2+6cpVZ4f/O/fB//7C0q9QwAQvKdvdRznh7Zt/zcIY5XVfxPiGC+Jowg8DAEkfRYA4APBfyrSyi0IeY/+fgXAtwH8MoBfBPAghJXlANLzDawj5OGGVOThJRbSl8pFhLE3Td9FgRbx5OSTcCafkLp/SZdv9SiQEqro/hE51gFrIMHLiOtZGoAHNqUbIQoqeZw8cxbrFXBAXBhUwbGJ+Ky6LzT3CrTYce3VNVKdHQYKQ0qZdO4mpvUX9svqqJgVOefZ5mxqO3k0GePj7Fw3a44aGl3iOQC327b97xCOFX9h2/Zdtm3fn/jvV1d4nJnItaNyHMezbfvTAO5BlKhnh+M4X+7ZyFYROumyJRHyEtPuFFwWeYllxU7l7Ss8NrzvxJfwyNi/y52ayr9wcGwubsZkcxIMDFWjDwBHza+BgsIgJigh0nDVvHmUzTIGrMHY8ZTgZYI58CYIj7wHy4aYz96Bvdhd3of7T/8LGqwR6AyaMIkh5lwYyjXnMNZM7N5c2Q4BpOeiQQ00/egoM2vtw2v3nfgSTs+fEnFjABp+AxdUduDGXa/J3Kmo923Oa4IQoZvIOZfXpxpTuHjzJS3tdNJkDMeTNoZuny8NjW7gOM7jAJIP0qI4o+VGXvf0DwD4HQgffI6IyLuod0NbPeg2TiUvL7GQvtJib0IFBUBwMReUd2K4uCXG6bTTAwz5JBURLxPo3gU/T1QNwBOzJ/CRl3wS77/8dxcVC5SMNQt19oKTN0kN5+GZgMXpMkqtP0UD0WWuvF4sWKk8Yx5Nxnb9ZtXV0NDIz1G9E8DFjuOMdiy5DtFtnEoeLqnh11NjfPL2FYvt4eLI2SAGSrSUWier3axYIPV6gVqo+3UR50SiGKmLh1/Qsf0LKjsy+Rc11sxj4tiPgcPnHgghci55eKa0nFXhGof6g51iqvLwW7sS+bbyzL8TFlpX81oaGwV5OarjEIFnGxLdxqnk4ZLO10dTY3zycBpAnNcxII6nPOahSIupdbLmkBWPpF4vGKUozokYkq+5ZNMlHdvPys30uSOflteLtCD5IBYc9YVzycMzZeWs8piH6eYUnp15FqfmT3aMqcrDb71+f/p6LSaWaSF1Na+lsZGQd0f1FIAHbNv+BkQCRACA4zidfa3XAZK8RyeuQy2fxSVNNidhBPmUppuT8tgrD6chyqm8TpCbiRA0WBM7q7ta6rSbwyWDB9pfr51CyRC7Gw4uObfDE4el02pW+1n8y73H75HyQw3WgElN+NyHDx9Vsyolm/qtgY48U1bOKo97koubdWekS7663ioPlIffetnOl6Vmfu32GVlsXc1raWwk5DVUJ4P/AGBDxk2pPEN45HL74U/JI5efGbkhtXwWlyTSZYjlT+deQiWIdPfvJK8Tupi7rJlZJ4sryZpbeFTmssCZggCcixf3Gfc0Th09iUfPPIqb9vws3rr/7V3lZlJ18kTadxH7RRBxYJ3ipsKxfvvcg3J8YQbjJDi4lGlqsoY8vmwXz6QerWWtaVbdbtFtXc1rrV/s+50v/RSAd0D4ADwD4Pajf/qary6mzUCV/U4AP1IujzqOs2CniqDNX3Ec5y22bZ9xHKedNFNa/T0ALncc595OZfN6/f1BNwNYz8hKqTA0WMHzCi9sKZ+V4yipqxeiaBRzpWxQ21VTexQMa8FpHtS5zXmzODrzLACAg0ljGiqrA8INfao5LVN3pKlF5OHGuo13So6VgLQVsg0RGjECIo8vtwT5sNq1D3S+z8sNre+3PhEYqT9WLu0H8Mf7fudLWKyxAvB1x3E6BQcvJ34CwAEAizNUtm3/X8dxfsy2bYb4T0oCgDuO0xpVus6RdeRyz5F78L7nt77AsnIchbmiwushsn63J4901HbVI0XVAHR7DJQlP6SKxbIMya57j9+Taqiy8kPdtOf1MpfTgDWIMV/kY8oT75Qcq4qk2G0Ik5hyHgbt/Nh2e5+XG4vJu6WxqvGOjOu/CGCxhioG27ZNAP8K4A8AfA/A1yGCencA+AjEe/4kgLdCGMyPBtfOZ43Ttu0XppR7EYD3QwQaXwjgDojg5d+B0A38luM4X2g31raGynGcHwv+t8XpQhUu3EjIOnJJpigP0cp7iF/wDb+BndXd8nPIS+RJY55s9/jcURSC2CbVJb7bY6As+SHGmeSQwmPMZMZd1bBljbMdN9ZNvFNyrCzIrxWOr0CL8Lknc1YNFzfj1PxJWIGOp8qzNfxGx/ZVZN3n5cZiODGNVY2skJ+lCAX6Cdu271f+/hJEWo8vQoje/rbjOM/Ztv1FCFX2J2zbvgUi7ccnALzDcZwf2bb9TgD/f3v3HmdXXd57/DMzmUlgmBkQRiAJETHlgXpAFAUEuVmtkpAiKLQqFZVLa7QN6jnQYoGg1Op5Ia1UqVwMhAO+FIUoAeTSYss1Bikco5IHY0BCAiEDntyTmcnM+eO39syamb1n1p69195r7/19v168kllZl99ae5Mn63d5nouAB/Nc44YC+72JUD9rKrDO3f/RzL4GHDJRkILk66iecPd3x35uJuSZqv4/LfNIc9puoS6XQtOWofD4Q74xkGK6dHLn/crTl056OnyS6dktTS0j6lfFM6nvHNhBc1ML+7Tl70Ib7/7HG5d5csPP+crTl45bzmRklyo0N7XQNqV1aIxrRvvMoTVPo5/ReM919PmBgqXoR7e5ktPFSxkT09T2zFpNeHvJt71Uebv+orx+7yZkOgfY192fBXD3a6N9DgWujcp9tDJcgXi0QvutiMqH9JtZ0eU+xp2ebmYPRd1+R5vZQO4/wsw/L/ZilZD2tN1CU4kLTVsupJSUO+O1qdjp8EmmZ3fFigNOaRr7b5uBwV10jVMfqlhJPsMRbY11F8bbnWR6frFLDLqmduVtTy1NF6+ltjagRQW235TGxczsGEI1jIcJBQ8B1pnZH0V/frGZnU74+/4TUdXhiwhvY/kU2i/fqMYACZdITdT1996osd909wXj7ZsVaU/bLdTlUmjacrHtTDo9vVCbip0On3R69sz28Mb4y9efyduGF7f+PvG9TyTJZzhel2q+Z1auJQZ7tO0xlD093p5ami5eS21tNC98be4DB/7dPRDGpHKz/m4qw0QKGNv11wV0AqcQ1sr+PPrzvyLkBhwgdAn+S/Tnt+QKJxKSQOTrjvhMwv0gZGb/UjQX4vsF9gGgqVD267io3sgpwB6EQbIW4M3uftmEB0/Chg2bJ25UAYVS+SQpEVGK7u6OogJVWu2MnzeXighGlZlnuHxGsdf7k3uPK/hn/zHnsaLbm0+1PsMk7YmX+UiSoqpabR5PsW0t9rtdD8pxz93dHQ25lCcNSddRfQ/Yi9B3+ghwMvBoWo0qRa1M2y1HO/OVXF+3bS39u/qgiRHlOQYZpG+wdyjNUr7SHkn+Nd3W3MbOgbETEOIZMSbT/vHKmeSMl46p2OslKVEfT/HE4OC4ZT5q5XsHtdVWEUieQulwwpz3JYSqjscBB6bUppLUSlnuUttZqOQ6wI6BUBYDGJr4kKsd1T/QD035S3skGaP4H3sdXtT2JO0fr5xJXKF0TEnaXWyJ+vj+na2dE5b5qJXvHdRWW0UgeaB61d0HgZWEkvSrCdMMM6dWynKX2s5Ca562929jSvMUmprCwtyhkvODMK1lN6Y1T2N7/7ahkujx6eyFSrTHdbZ10tnaObRGqYkmOls76WwrbjLFROMk+Z7N6s2rCh5TzPWSlKiP798+ZY+hcvIbd27M+1nVyvcOaqutIpC86+9XZvavwL8Bt5nZdJLklKmSWinLXUo7C6152jW4i7amqUNTyePjUge0zwIKl/ZIWpJjv92ms99ujCnLPtn252tDMemYii2fkqRE/ej2TVTmo1Cbs6qW2ioy4RuVhQnxC4Hb3f03wGWE1cU96TZNxjM9Np7QFks7FE/NVChNU2drF1v7t/LytrX8fssLrNn6e9Zs/T1rt73EV56+dNyutOkFxjGKHd8YfZ7Xd/awevMqntu0kr946EPcFqVlKte1Cz2vQimbCl1rvPVyUj65dXSfeezcCb+TUv8mWke1EHiKsGgrV+joEOCjQF+Bw6QCkqx52jO+vij2+7fvfeTYkuuTKPU+cntx4xvx87y+s4fXdr4WEvXSMpQ/cHSwKlcpjSSlQ8q1Xk6Kp3VeMtpEXX+fAP6IMA/+y2b2BWAmcKa7359246SwJGueCqVpuu+lu0eWXJ9kqfeevvXs2z651D3x86zevCoqPx+yX+SMzh9YzlIaE6VsKtd6OSlew6/zWtg1Jns6CzeWmj39IMJEuJnANmA7cJG7/7qEc14A3OTuqb+0TBSoNrv7y8DLZnYUcAtwqrvvmuA4qYDJjjMseu76giXXc5KUei91rUnuPHPufy/5lvPlyx9YyVIaGsepjoYuYRKC1Jjs6SzsYrLBysx2B+4Cznf3J6JtRwHfBk4qobWXEGJC1QNVPFV2j7t/seCeeZjZ00Dub5vn3f1TxRwv5TViXRCDdLZ2jVtio1xrliY6trO1k429m/JsL19apkpTLr3Ja/B1XmlkT59HyPP3RG6Duy83s5PN7GZg7+i/uYS0RycQhoWudvcfmtmJwOXRobsTetqOB/YDvg+k3h8+0WSK+L9zi0okGGWzwN1Piv5TkKqikeuCuujd1UfPjp4RC3Xj4zXlWrOU5Nh5s04vsL02x4M0xlKaBl/nlUb29DcDQ2s7zOwnUaqklYSuwIfc/VjgGELGoeMISR2+ZGZ7Am8Fzo5S6t1FGPr5LvAKUJH6VhO9Ub3VzHJZe2fEfp+rRzXew3sbodbIA9F1LnH3ZaU1VyZr5LqgdpgW1hDtHOjlkD0PBcaOY+U/z8TjBMUemxuHWvrij9nUt5HO1i7mzfpQ3vpWtaDhx1hK1OAlTNLInr4GeGfuB3c/DcDMlgEvMZxg/DDgyFg+wFZCeY61wDVmtgWYAZQnV1oRJgpUB5dw7m3AVcCNhAkZPzUzi1K9jxHNMLwcYP78+SxYUBM5cEfo7u6YeKcKe3zt4yxZtYRlrz5Oa0sre04NiVW7Wjvo2q2DlqYWbp17y4T75/T0rR9xn/nueUPveqa0jn1Z7+lbz297V7Bk1RJe2vwSMztmcvrs0zl2xrFc2P05Lnz35xLfz+jji92nlPNP9DmPd/9Z/I4kUel2z+l+H3P++H2J9y/lMy+kSp/VIkaOUeWUkj39J8DfmdkxuZcFM5tNeJvazvAQz0rgZ+5+QVTK6VJCgPx34CB332xmi2GoImni7OelSpSUdjKiworN7r49+nk58GF3XzPRsaUkpa2WLCbujJdTf3n72qGxqH2mdQ9lT4/XbBqx/7a1Qwtj4xks4vsXuudCtZ92m7Ib2/vH9iAnzYowujx8vuOT7FPK+ZN8zoXuP/7sakkWv9txpXzmhVQ1KW2YUDEie3oZZv0dSKiquz/hBaUf+DpwFvB9d7/PzJqAbwDvIiQgX+LuXzazqwmVf/8ArAdec/fzo6D1JuDkKHNRapJmppiMTxNeJedHmSw6CSnjpULiXVDxcu/xMh/xfv8R+7ftSc+ODWH/vo1DgSrpmqV8f3EU+iYn7RJL0qVWyS7LQlQmvrLqrqs1BKWylp139xfIP550b2yfQeALeY79QoHtFeubTzNQfRe4OaoeOUgoT5y320/SEZ/m2z5ljzAu1beRvoE+ZrTPHNPvP3L/4XGsQvsXUmiMoZQUSKPbV+j4UqY2l2tadIOPsVRcQ09nbxCpBSp37wU+ltb5K60WpxuPnuabWzuVCzr3vXQ3i567fuh+xu7fTvuU9jFdVrlnsaF3Pd1t++Z9FvnWIN330t0lTTtOMm25lKnNkzm20PdCa7Aqp8GnszeEigyE1bpanW5cbLmMgzryTTYa2WUVfxYDDBT1LEqddpzk+HKlWUpybK1+L+pNg09nbwgtCxcurHYbxti2rXdhtdsQt+i569jcN3Zg9dUd6zlx/5MBaG+fyrZtvZVu2rhmtM9k393249Ud69nav4Xp7TM466CP8mTPsrz3s2twF2cd9NEx+8ffDOLPormliYGBMPIUfxbFtifpm0eS40u5RpJj459zku9FPcjidzuu1O9VPuW45/b2qVeUdAIZkuYYVd2o5T7wYstlTNRlVeqzKLVLLMnxlUqzVMvfi3qjrtb6pkCVQJb6wMuT1mi4tHpu9h8kH8d5bqOHSRlb+2htbqWztYuDuw6Z9D1VQ7Fl6fMp5/eiFsdARSpFgSqBrEw3Hr1eJDcmAkz4l1r82M7WTnp29ITp59PIO1W9kIM6ZvP4+rAwvamJkIppVw8fnPmWSd1TNcSfxdb+Lbyw+XkgrC8r5pmW63tRyucq9eewxYeNyZ6+4pwVZZmubmYXAxcSUiXtmGj/rNBkigSyUrp7vPUixRwbL62+qS9/afVCVm9exT7TukPxwaZQhHCfad2s3vy75DdSZcWWpS+kXN+LUj5XqS9RkPoqIY1Sc/TrV6Pt5fBxQiLZiuToKxe9USWUhT7wcq4Ryk1Vb25qLipbwrpt64amrZdSir6aii1LP55yfC801iUxaWRPB8DMTgJ+B3wHuNXM7gYeAf7Y3QfN7NuEdEmrgGsIqZJei9r0dkImi17gekLqpc8ynE7pI9G+3ybkFXyFkAx3HrArOmYasAO4IEmGojgFqpSkMeYwekxka//W8BbQ1MRXnr503GuUazwljFE9FxYCD/bR2tRKZ9ueHNxlxd1MFcWfxXhlTuKSrB2b7GeepTFQqbo0sqfnnAfc6O5uZjuBtwC/BI43s58TalMtAB4lJGj4jZmdSyj98SAwzd2PBjCzS4C57r7NzK4DPgBsAfZ296PMrBv4bXTdq4Br3P2nZvYnhFROHy+m2mKZBQAAEWpJREFU4er6S0Fa62vi60W29m8dKiff2dpZsRLyB3XMHrouhDeSnh0bOKijdsaoii1Ln2TtWCmfudYBSUyhLOmlZE/HzPYC5gALzOw+oAv4HHADcA5wGnBXlD3oUODaKIv6pwkV3mE4yzrAq8BiM7sJOJyQaf1Q4AkAd99ASHILIZXeJdH5LgPeWGz79UaVgrRyj8VT8/yiZzltLWHGXS4P33jXKFdanzBGFcrY9w/209o8hc7Wrpoaoyq2LH3aOQaVckli0sieDnA28F13/18wVPX3eUIOv/9NKN+RK1/gwCfc/UUzO46QyBaiLOtm1gVcAcyKtj9I6AL8FfCXwL9EgTFXfWMlcJW7P25mhwAnFtt4BaoUpDnmkBsT+cxj55Iv832SEvKlCGNUYXyrVseooPzrpaq9vkzqw4pzVjxw2OLDYFT29DLM+juPEEQAiLrs7gDOB34EvM/dc8UVPwPcYmYt0c/nMvxWBbCJUJPqv4GthKzq04GbgVPM7HHCGNU2Qpn6/wn8W1RMdzdC92JRFKhSUIkxh3LmpUv7urUu7RyDInFRUCp39vS35dk2P/bjV2PbnyKMV8U9B/xn9OeDhPIgI0RvS4+4+2fNbG/g10CPu+8kjGFNmsaoUlCJMYdq5aVrxPGUtHMMitSJNcBHo8rB9wEXR0GqZHqjSkElxhyKvUa5xs3i1+3pW8++7fU/npLknjXOJI3O3bcSJmWUXWoVfkuhCr/lV2hMq7mpmWuPu3FS58z6PadB99wYqlrhV8bQG1WdK0d+PxGRalKgqmPlyu8nIlJNClR1bHR+v1wp+k19Gzm4yzSGIiI1QYEqofKU10h27G2rFrP0xSVs6ttEZ2sn82adzsdnn1N0m8uV309EKufZQw4dkz390JXPliPP3+3Ab4BBwnqm29z9X0trbWVoenoCpUztLvbY21Yt5tZVi9nYu4nBQdjYu4lbVy3mtlWLi2739ALjTxqXEsmmKEiNyZ4ebS/VQ+5+krufTMgO8UUz23Oig7JAgSqBcpXXSHLs0heXFNj+4wmvNZrW9ojUnPGyp5dTByGr+WFm9qiZ/ZeZ3W9mswDM7Itm9qSZPWFmX4+2LTSzB8zscTM7tMztGZe6/hIoZ3mNiY7d1LepwPaNebePR2t7RGpOmtnT3xslhh0gpDb6G+CfgfPc/RkzOw242syuIGSeOBboB+4ws9y/ep9196JTIJVKgSqB8dLjTFT+IV4Wo3egj7bm8ctidLZ2srF3bLCKZ/kuhnLIidSU1YTuvnzbS/WQu48omGhmN7r7M9GPDxNKcBwCLHP3vmifR4C3RvvEM6hXjLr+EijUhXZQx1smLP9QbFmMebNOL7D9QyXehYjUgEUFtpeaPb2QdWZ2ePT7Ewk5/VYCR5vZFDNrAk6ItkOUQb3SFKgSKFRyfPXmVXn3j48/5cpitLW00tQEbS2t7DNtn4JlMT4++xzOnn0OXW1dNDVBV1sXZ88+Z1Kz/kSktkSz+y4hFB3cFf16Samz/sZxPvCt6K1pAfB5d19BmCH4GLAceAEofpC8jJRCqQTxtETxkhfxtERppC7KCqXWaQy650mfQymUykRjVCVQ+YfSlKPsiIjUP3X9lUDlHyavXGVHRKT+6Y2qBCr/MHnlKjsiIvVPgapEuenf4/Vpa4r4WKWWbheRxpFqoDKzNwJPAe9395VpXktqS5pjd73Ll7HjnqUMvLyW5v1nMG3uPNqOOqbk84pIdaQ2RmVmrcB1wPa0riG1K62xu97ly9h2/bUMrF0DAwMMrF3DtuuvpXf5spLOKyLVk+ZkiquA7wDqy5ExCq1NK7WLdMc9S/Nvvzf/mJiIZF8q66jM7JPATHe/Msot9dcTdf2Z2ULgcoD58+ezYEHF00lJHXj+zLNgIM/i+ZYW3nz7DyrfIGlkWkdVJmkFqocJNU8GgSMI6Tf+zN1fSXJ8rSz4jav2oshqjMtU+57z2XT5l0K33yjNM2fRufDKks/f3d3B2nserNoYmD7nytCC32xJZTKFu5+Q+33sjSpRkJLi5cZlcnLjMkDDTSKYNnfeiGcxtH1O/jGxYm159LGqPWt9ztKotOC3DmhcZljbUcew+wXzaZ45C5pbaJ45i90vmF+2v8g33nlH3u2VeNb6nKVRpb6Oyt1PSvsajW7g5bHTvAEG1uXfXu/ajjomtTeM3jUv5d1eiWetz1kald6o6kDz/jPyb5+ef7tMXtsBM/Nur8Sz1ucsjUqBqg5Mmzsv//YyjcvIsK4zPpx3eyWetT5naVRKoVQHct1cO+69m4F1a2mePoNpc07VAHsK9njPcey+cVtVnrU+Z2lUClSj1HT6ncFoRUAGa4zVkzTHwLJ8bZFqUaCKqdXpv7XabhGRJDRGFVOr039rtd0iIkkoUMXU6vTfWm23iEgSClQxtTr9t1bbLSKShAJVTK1O/63VdouIJKHJFDG1Ov23VtstIpKEAtUotTr9t1bbLSIyEQUqGaGm15GVWb5nwdz3V7tZIg1HgUqGaD3WsELPYkvX7mCHV7FlIo1HkylkiNZjDSv0LDbeeWeFWyIiClQyROuxhhV6Fr0v5S/zISLpUaCSIVqPNazQs2ibmb/Mh4ikR4FKhmg91rBCz6LrjDMq3BIR0WQKGaL1WMMKPYs93nMc2zdsrnLrRBqLApWMoPVYw/QsRLJBXX8iIpJpClQiIpJpClQiIpJpClQiIpJpmkwhDU/5DUWyTYFKGpryG4pkn7r+pKEpv6FI9ilQSUNTfkOR7FOgkoam/IYi2adAJQ1N+Q1Fsk+TKaShKb+hSPYpUEnDU04/kWxLLVCZWQtwA2DALuBT7v67tK4nIiL1Kc0xqnkA7n4ccBlwdYrXEhGROpXaG5W7/9jMcotR3gSsH29/M1sIXA4wf/58FixYkFbTUtPd3VHtJlSc7rkx6J6lmpoGBwdTvYCZLQZOBz7i7g8kOWbDhs3pNioF3d0dbGiwgnq658age570OZrK1JyGl/r0dHc/BzgYuMHM2tO+noiI1JfUApWZ/aWZ/X304zZggDCpQkREJLE0p6ffCdxkZg8DrcCF7r4jxeuJiEgdSnMyxVbgrLTOLyIijUEplEREJNMUqEREJNMUqEREJNOU608qqpxl31VCXqQxKFBJxZSz7LtKyIs0DnX9ScWUs+y7SsiLNA4FKqmYcpZ9Vwl5kcahQCUVU86y7yohL9I4FKikYspZ9l0l5EUahyZTSMWUs+y7SsiLNA4FKqmocpZ9Vwl5kcagrj8REck0BSoREck0BSoREck0BSoREck0BSoREck0BSoREck0BSoREck0BSoREck0BSoREck0BSoREck0BSoREck0BSoREck0BSoREck0BSoREck0BSoREck0BSoREck0BSoREck0BSoREck0BSoREcm0KWmd2MxagUXAgcBU4Ep3vyut64mISH1K843qbOA1dz8eOAX4VorXEhGROpXaGxXwQ+BHsZ/7x9vZzBYClwPMnz+fBQsWpNeylHR3d1S7CRWne24MumeppqbBwcFUL2BmHcBdwA3u/r0kx2zYsDndRo3Su3wZO+5ZysDLa2nefwbT5s6j7ahjijpHd3cHGzZsTqmF2aR7bgy650mfo6lMzWl4ab5RYWYHAEuAa5MGqUrrXb6MbddfO/TzwNo1Qz8XG6xERKT8UhujMrN9gQeAi919UVrXKdWOe5bm337v3RVuiYiI5JPmG9UlwF7ApWZ2abTtFHffnuI1izbw8tr829fl3y4iIpWVWqBy9wVA5mdENO8/g4G1a8Zunz6jCq0REZHRGn7B77S58/Jvn3NqhVsiIiL5pDqZohbkJkzsuPduBtatpXn6DKbNOVUTKUREMqLhAxWEYKXAJCKSTQ3f9SciItmmQCUiIpmmQCUiIpmmQCUiIpmmQCUiIpmmQCUiIpmmQCUiIpmmQCUiIpmmQCUiIpmmQCUiIpmmQCUiIpmWein6RmFmC919YbXbUUm658age5Zq0xtV+Vxe7QZUge65MeiepaoUqEREJNMUqEREJNMUqMrnimo3oAp0z41B9yxVpckUIiKSaXqjEhGRTFOgEhGRTFOgEhGRTFOgEhGRTFOgEhGRTFOgEhGRTJtS7QbUIjNrBRYBBwJTgSuB3wA3A4PAr4DPuvtAlZqYGjN7I/AU8H6gnzq/ZzP7e+DPgDbgWuC/qON7jr7biwnf7V3A+dTx52xmRwNfd/eTzGw2ee7TzC4H5hKew4XuvrxqDW5QeqOanLOB19z9eOAU4FvA1cA/RNuagNOq2L5URH+JXQdsjzbV9T2b2UnAscBxwInAAdT5PQNzgCnufizwZeAfqdN7NrOLgBuBadGmMfdpZu8gfPZHA38BfLsabW10ClST80Pg0tjP/cCRhH9tA/wUeF+lG1UBVwHfAdZFP9f7PX8AWAEsAZYCd1P/9/wcMMXMmoFOoI/6veffAWfEfs53n+8BHnD3QXd/kfBsuivbTFGgmgR33+Lum82sA/gR8A9Ak7vn0nxsBrqq1sAUmNkngQ3ufn9sc13fM7AP8E7gTOCvgduA5jq/5y2Ebr+VwA3ANdTp5+zudxACcU6+++wENsb2qZv7ryUKVJNkZgcAPwP+j7t/D4j32XcA/68qDUvPp4H3m9l/AkcAtwBvjP15Pd7za8D97t7r7g7sYORfUvV4z58n3PPBwNsI41VtsT+vx3vOyff/8Kbo96O3SwUpUE2Cme0LPABc7O6Los1PR2MaEMatHqlG29Li7ie4+4nufhLwDPAJ4Kf1fM/Ao8AHzazJzKYD7cB/1Pk9/4HhN4jXgVbq/Lsdk+8+HwM+YGbNZjaL8EbdU60GNirN+pucS4C9gEvNLDdWtQC4xszagGcJXYL17ovADfV6z+5+t5mdACwn/KPus8Dz1PE9A/8MLDKzRwhvUpcAv6C+7zlnzPfZ3XdFz+IJhr8DUmHKni4iIpmmrj8REck0BSoREck0BSoREck0BSoREck0BSoREck0BSrJHDM70MwGzey6UduPiLZ/cpxjrzCz41NvpIhUjAKVZNVrhMW2LbFtfw5smOC4E4GWCfYRkRqiBb+SVVsIGTBOIKSqAvhT4N8BzOyDhOzerYRFuOcTSjG8E7jRzE4H3kDI/r07sCfweXf/iZl9DLiIUMbieUI2/J3A14DTCUmGr3P3b5rZwcD10bm2An/r7k+a2c3A3sDs6FyvEBbL7g70AH/l7s+n8mREGozeqCTLbgc+AmBm7wJ+CfQC3YSg8gF3fztwP6Gm0C2ELArnufsK4G+i378DOI9QN4zo1z919yMJgeqQ6DrHAYcBRwGfMrP9gFuBa9z9cEIevB+Z2dToPK+5+6HR9W8EPhZd6xuEhK4iUgZ6o5Isuwu4Mio58efADwg1gbYDs4CfmRmErr7X8xx/NnCqmZ0JHAPsEW1fCjxmZkuAO9z9GTM7D7jd3XcS3q6OMLM9gNnufieAuy8zs9cBi87z8+jXg4G3AHdF7YGQdVtEykBvVJJZ7r4F+L+EmkDvJer2IwSmR939CHc/AngX8OE8p3iE8Hb0FKELsCk674Jo/z8At5rZ2YRyD0P5xMzsQPKPdTUx/A+8XAHJFmB1rD1HRm0WkTJQoJKsu53QzfcLd++Ptu0GvDsaP4JQxPKq6Pf9hOJ2byC86VxGKIJ3GtBiZlPM7LdAj7v/E6FcyduBh4EPm1mrme0O3AfsC6w2szMAzOwYYD9CmfK4lcAbYrMNPw18r2xPQKTBKVBJ1i0l1L/6QWzbK4RgcLuZrQDeQch8DSHAfIcw7vRd4NeETNgdhIkOUwnB60Ez+wWhS/Dr7r6EUNLhv4EngW+6+3OE7sO/ja7zLeAMd++NNzDqLjwT+IaZ/RI4Bzi3nA9BpJEpe7qIiGSa3qhERCTTFKhERCTTFKhERCTTFKhERCTTFKhERCTTFKhERCTTFKhERCTT/j8DVO9DhhUzFAAAAABJRU5ErkJgg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205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8599" y="2472801"/>
            <a:ext cx="7377213" cy="46555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1"/>
          <p:cNvSpPr>
            <a:spLocks noChangeArrowheads="1"/>
          </p:cNvSpPr>
          <p:nvPr/>
        </p:nvSpPr>
        <p:spPr bwMode="auto">
          <a:xfrm>
            <a:off x="482599" y="7696200"/>
            <a:ext cx="12268201" cy="1551606"/>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317400" tIns="158700" rIns="317400" bIns="15870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en-US" sz="2000" b="1" i="0" u="none" strike="noStrike" cap="none" normalizeH="0" baseline="0" dirty="0" smtClean="0">
                <a:ln>
                  <a:noFill/>
                </a:ln>
                <a:solidFill>
                  <a:srgbClr val="000000"/>
                </a:solidFill>
                <a:effectLst/>
                <a:latin typeface="Helvetica Neue"/>
                <a:cs typeface="Arial" pitchFamily="34" charset="0"/>
              </a:rPr>
              <a:t>Conclusion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rgbClr val="000000"/>
                </a:solidFill>
                <a:latin typeface="Arial" panose="020B0604020202020204" pitchFamily="34" charset="0"/>
                <a:cs typeface="Arial" panose="020B0604020202020204" pitchFamily="34" charset="0"/>
              </a:rPr>
              <a:t>Movies which has </a:t>
            </a:r>
            <a:r>
              <a:rPr kumimoji="0" lang="en-US" altLang="en-US" sz="2000" b="0" i="0" u="none" strike="noStrike" cap="none" normalizeH="0" baseline="0" dirty="0" err="1" smtClean="0">
                <a:ln>
                  <a:noFill/>
                </a:ln>
                <a:solidFill>
                  <a:srgbClr val="000000"/>
                </a:solidFill>
                <a:latin typeface="Arial" panose="020B0604020202020204" pitchFamily="34" charset="0"/>
                <a:cs typeface="Arial" panose="020B0604020202020204" pitchFamily="34" charset="0"/>
              </a:rPr>
              <a:t>Rating_Class</a:t>
            </a:r>
            <a:r>
              <a:rPr kumimoji="0" lang="en-US" altLang="en-US" sz="2000" b="0" i="0" u="none" strike="noStrike" cap="none" normalizeH="0" baseline="0" dirty="0" smtClean="0">
                <a:ln>
                  <a:noFill/>
                </a:ln>
                <a:solidFill>
                  <a:srgbClr val="000000"/>
                </a:solidFill>
                <a:latin typeface="Arial" panose="020B0604020202020204" pitchFamily="34" charset="0"/>
                <a:cs typeface="Arial" panose="020B0604020202020204" pitchFamily="34" charset="0"/>
              </a:rPr>
              <a:t> = 'Excellent' and having High </a:t>
            </a:r>
            <a:r>
              <a:rPr lang="en-US" altLang="en-US" sz="2000" dirty="0" err="1" smtClean="0">
                <a:solidFill>
                  <a:srgbClr val="000000"/>
                </a:solidFill>
                <a:latin typeface="Arial" panose="020B0604020202020204" pitchFamily="34" charset="0"/>
                <a:cs typeface="Arial" panose="020B0604020202020204" pitchFamily="34" charset="0"/>
              </a:rPr>
              <a:t>M</a:t>
            </a:r>
            <a:r>
              <a:rPr kumimoji="0" lang="en-US" altLang="en-US" sz="2000" b="0" i="0" u="none" strike="noStrike" cap="none" normalizeH="0" baseline="0" dirty="0" err="1" smtClean="0">
                <a:ln>
                  <a:noFill/>
                </a:ln>
                <a:solidFill>
                  <a:srgbClr val="000000"/>
                </a:solidFill>
                <a:latin typeface="Arial" panose="020B0604020202020204" pitchFamily="34" charset="0"/>
                <a:cs typeface="Arial" panose="020B0604020202020204" pitchFamily="34" charset="0"/>
              </a:rPr>
              <a:t>etascore</a:t>
            </a:r>
            <a:r>
              <a:rPr kumimoji="0" lang="en-US" altLang="en-US" sz="2000" b="0" i="0" u="none" strike="noStrike" cap="none" normalizeH="0" baseline="0" dirty="0" smtClean="0">
                <a:ln>
                  <a:noFill/>
                </a:ln>
                <a:solidFill>
                  <a:srgbClr val="000000"/>
                </a:solidFill>
                <a:latin typeface="Arial" panose="020B0604020202020204" pitchFamily="34" charset="0"/>
                <a:cs typeface="Arial" panose="020B0604020202020204" pitchFamily="34" charset="0"/>
              </a:rPr>
              <a:t> will best movies for inspiration while producing new movie Movies which falls under </a:t>
            </a:r>
            <a:r>
              <a:rPr kumimoji="0" lang="en-US" altLang="en-US" sz="2000" b="0" i="0" u="none" strike="noStrike" cap="none" normalizeH="0" baseline="0" dirty="0" err="1" smtClean="0">
                <a:ln>
                  <a:noFill/>
                </a:ln>
                <a:solidFill>
                  <a:srgbClr val="000000"/>
                </a:solidFill>
                <a:latin typeface="Arial" panose="020B0604020202020204" pitchFamily="34" charset="0"/>
                <a:cs typeface="Arial" panose="020B0604020202020204" pitchFamily="34" charset="0"/>
              </a:rPr>
              <a:t>Rating_Class</a:t>
            </a:r>
            <a:r>
              <a:rPr kumimoji="0" lang="en-US" altLang="en-US" sz="2000" b="0" i="0" u="none" strike="noStrike" cap="none" normalizeH="0" baseline="0" dirty="0" smtClean="0">
                <a:ln>
                  <a:noFill/>
                </a:ln>
                <a:solidFill>
                  <a:srgbClr val="000000"/>
                </a:solidFill>
                <a:latin typeface="Arial" panose="020B0604020202020204" pitchFamily="34" charset="0"/>
                <a:cs typeface="Arial" panose="020B0604020202020204" pitchFamily="34" charset="0"/>
              </a:rPr>
              <a:t> = 'Poor' should be completely</a:t>
            </a:r>
            <a:r>
              <a:rPr kumimoji="0" lang="en-US" altLang="en-US" sz="2000" b="0" i="0" u="none" strike="noStrike" cap="none" normalizeH="0" dirty="0" smtClean="0">
                <a:ln>
                  <a:noFill/>
                </a:ln>
                <a:solidFill>
                  <a:srgbClr val="000000"/>
                </a:solidFill>
                <a:latin typeface="Arial" panose="020B0604020202020204" pitchFamily="34" charset="0"/>
                <a:cs typeface="Arial" panose="020B0604020202020204" pitchFamily="34" charset="0"/>
              </a:rPr>
              <a:t> avoided </a:t>
            </a:r>
            <a:r>
              <a:rPr kumimoji="0" lang="en-US" altLang="en-US" sz="2000" b="0" i="0" u="none" strike="noStrike" cap="none" normalizeH="0" baseline="0" dirty="0" smtClean="0">
                <a:ln>
                  <a:noFill/>
                </a:ln>
                <a:solidFill>
                  <a:srgbClr val="000000"/>
                </a:solidFill>
                <a:latin typeface="Arial" panose="020B0604020202020204" pitchFamily="34" charset="0"/>
                <a:cs typeface="Arial" panose="020B0604020202020204" pitchFamily="34" charset="0"/>
              </a:rPr>
              <a:t>as there is high chance of failure and making losses</a:t>
            </a:r>
            <a:r>
              <a:rPr kumimoji="0" lang="en-US" altLang="en-US" sz="2000" b="0" i="0" u="none" strike="noStrike" cap="none" normalizeH="0" baseline="0" dirty="0" smtClean="0">
                <a:ln>
                  <a:noFill/>
                </a:ln>
                <a:solidFill>
                  <a:schemeClr val="tx1"/>
                </a:solidFill>
                <a:latin typeface="Arial" pitchFamily="34" charset="0"/>
                <a:cs typeface="Arial" pitchFamily="34" charset="0"/>
              </a:rPr>
              <a:t> </a:t>
            </a:r>
          </a:p>
        </p:txBody>
      </p:sp>
    </p:spTree>
    <p:extLst>
      <p:ext uri="{BB962C8B-B14F-4D97-AF65-F5344CB8AC3E}">
        <p14:creationId xmlns:p14="http://schemas.microsoft.com/office/powerpoint/2010/main" val="2849377936"/>
      </p:ext>
    </p:extLst>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Marketing Objective"/>
          <p:cNvSpPr txBox="1">
            <a:spLocks noGrp="1"/>
          </p:cNvSpPr>
          <p:nvPr>
            <p:ph type="title"/>
          </p:nvPr>
        </p:nvSpPr>
        <p:spPr>
          <a:prstGeom prst="rect">
            <a:avLst/>
          </a:prstGeom>
        </p:spPr>
        <p:txBody>
          <a:bodyPr>
            <a:normAutofit/>
          </a:bodyPr>
          <a:lstStyle>
            <a:lvl1pPr>
              <a:defRPr>
                <a:solidFill>
                  <a:schemeClr val="accent6">
                    <a:hueOff val="36663"/>
                    <a:satOff val="1899"/>
                    <a:lumOff val="-23748"/>
                  </a:schemeClr>
                </a:solidFill>
                <a:latin typeface="Arial"/>
                <a:ea typeface="Arial"/>
                <a:cs typeface="Arial"/>
                <a:sym typeface="Arial"/>
              </a:defRPr>
            </a:lvl1pPr>
          </a:lstStyle>
          <a:p>
            <a:r>
              <a:rPr lang="en-IN" sz="4800" b="1" dirty="0" smtClean="0"/>
              <a:t>Relationship Between </a:t>
            </a:r>
            <a:r>
              <a:rPr lang="en-IN" sz="4800" b="1" dirty="0"/>
              <a:t>Rating and Votes</a:t>
            </a:r>
          </a:p>
        </p:txBody>
      </p:sp>
      <p:sp>
        <p:nvSpPr>
          <p:cNvPr id="189" name="Tracked in Google Analytics"/>
          <p:cNvSpPr txBox="1"/>
          <p:nvPr/>
        </p:nvSpPr>
        <p:spPr>
          <a:xfrm>
            <a:off x="330200" y="7969058"/>
            <a:ext cx="12674600" cy="151836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defRPr>
                <a:latin typeface="Arial"/>
                <a:ea typeface="Arial"/>
                <a:cs typeface="Arial"/>
                <a:sym typeface="Arial"/>
              </a:defRPr>
            </a:lvl1pPr>
          </a:lstStyle>
          <a:p>
            <a:pPr algn="l"/>
            <a:r>
              <a:rPr lang="en-IN" sz="2000" b="1" dirty="0"/>
              <a:t>Conclusion :</a:t>
            </a:r>
          </a:p>
          <a:p>
            <a:pPr algn="l"/>
            <a:r>
              <a:rPr lang="en-IN" sz="1800" b="1" dirty="0" smtClean="0"/>
              <a:t># </a:t>
            </a:r>
            <a:r>
              <a:rPr lang="en-IN" sz="1800" dirty="0" smtClean="0"/>
              <a:t>Movies </a:t>
            </a:r>
            <a:r>
              <a:rPr lang="en-IN" sz="1800" dirty="0"/>
              <a:t>which has </a:t>
            </a:r>
            <a:r>
              <a:rPr lang="en-IN" sz="1800" dirty="0" err="1"/>
              <a:t>Rating_Class</a:t>
            </a:r>
            <a:r>
              <a:rPr lang="en-IN" sz="1800" dirty="0"/>
              <a:t> = 'Excellent' and having Higher Votes will best movies for </a:t>
            </a:r>
            <a:r>
              <a:rPr lang="en-IN" sz="1800" dirty="0" smtClean="0"/>
              <a:t>inspiration </a:t>
            </a:r>
            <a:r>
              <a:rPr lang="en-IN" sz="1800" dirty="0"/>
              <a:t>while producing new movie</a:t>
            </a:r>
          </a:p>
          <a:p>
            <a:pPr algn="l"/>
            <a:r>
              <a:rPr lang="en-IN" sz="1800" b="1" dirty="0" smtClean="0"/>
              <a:t>#</a:t>
            </a:r>
            <a:r>
              <a:rPr lang="en-IN" sz="1800" dirty="0" smtClean="0"/>
              <a:t> Movies </a:t>
            </a:r>
            <a:r>
              <a:rPr lang="en-IN" sz="1800" dirty="0"/>
              <a:t>which falls under </a:t>
            </a:r>
            <a:r>
              <a:rPr lang="en-IN" sz="1800" dirty="0" err="1"/>
              <a:t>Rating_Class</a:t>
            </a:r>
            <a:r>
              <a:rPr lang="en-IN" sz="1800" dirty="0"/>
              <a:t> = 'Poor' which </a:t>
            </a:r>
            <a:r>
              <a:rPr lang="en-IN" sz="1800" dirty="0" smtClean="0"/>
              <a:t>received </a:t>
            </a:r>
            <a:r>
              <a:rPr lang="en-IN" sz="1800" dirty="0"/>
              <a:t>low vote should be </a:t>
            </a:r>
            <a:r>
              <a:rPr lang="en-IN" sz="1800" dirty="0" smtClean="0"/>
              <a:t>completely </a:t>
            </a:r>
            <a:r>
              <a:rPr lang="en-IN" sz="1800" dirty="0"/>
              <a:t>avoided a there is high chance of failure</a:t>
            </a:r>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16689" y="2514600"/>
            <a:ext cx="6352952" cy="52312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849377936"/>
      </p:ext>
    </p:extLst>
  </p:cSld>
  <p:clrMapOvr>
    <a:masterClrMapping/>
  </p:clrMapOvr>
  <p:transition spd="med"/>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 name="Marketing Objective"/>
          <p:cNvSpPr txBox="1">
            <a:spLocks noGrp="1"/>
          </p:cNvSpPr>
          <p:nvPr>
            <p:ph type="title"/>
          </p:nvPr>
        </p:nvSpPr>
        <p:spPr>
          <a:prstGeom prst="rect">
            <a:avLst/>
          </a:prstGeom>
        </p:spPr>
        <p:txBody>
          <a:bodyPr>
            <a:normAutofit/>
          </a:bodyPr>
          <a:lstStyle>
            <a:lvl1pPr>
              <a:defRPr>
                <a:solidFill>
                  <a:schemeClr val="accent6">
                    <a:hueOff val="36663"/>
                    <a:satOff val="1899"/>
                    <a:lumOff val="-23748"/>
                  </a:schemeClr>
                </a:solidFill>
                <a:latin typeface="Arial"/>
                <a:ea typeface="Arial"/>
                <a:cs typeface="Arial"/>
                <a:sym typeface="Arial"/>
              </a:defRPr>
            </a:lvl1pPr>
          </a:lstStyle>
          <a:p>
            <a:r>
              <a:rPr lang="en-IN" sz="3600" b="1" dirty="0" smtClean="0"/>
              <a:t>Relationship Between </a:t>
            </a:r>
            <a:r>
              <a:rPr lang="en-IN" sz="3600" b="1" dirty="0"/>
              <a:t>Rating and Revenue (Millions</a:t>
            </a:r>
            <a:r>
              <a:rPr lang="en-IN" sz="3600" b="1" dirty="0" smtClean="0"/>
              <a:t>)</a:t>
            </a:r>
            <a:endParaRPr lang="en-IN" sz="3600" b="1"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200" y="2485148"/>
            <a:ext cx="6018064" cy="49062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98823" y="2620850"/>
            <a:ext cx="5732299" cy="4770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330200" y="7565609"/>
            <a:ext cx="12674600" cy="23185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IN" sz="2000" b="1" dirty="0"/>
              <a:t>Conclusion :</a:t>
            </a:r>
          </a:p>
          <a:p>
            <a:pPr algn="l"/>
            <a:r>
              <a:rPr lang="en-IN" sz="2000" dirty="0" smtClean="0"/>
              <a:t>#Movies </a:t>
            </a:r>
            <a:r>
              <a:rPr lang="en-IN" sz="2000" dirty="0"/>
              <a:t>which has </a:t>
            </a:r>
            <a:r>
              <a:rPr lang="en-IN" sz="2000" dirty="0" err="1"/>
              <a:t>Rating_Class</a:t>
            </a:r>
            <a:r>
              <a:rPr lang="en-IN" sz="2000" dirty="0"/>
              <a:t> = 'Excellent' and having Higher Revenues will best movies for </a:t>
            </a:r>
            <a:r>
              <a:rPr lang="en-IN" sz="2000" dirty="0" smtClean="0"/>
              <a:t>inspiration </a:t>
            </a:r>
            <a:r>
              <a:rPr lang="en-IN" sz="2000" dirty="0"/>
              <a:t>while producing new movie</a:t>
            </a:r>
          </a:p>
          <a:p>
            <a:pPr algn="l"/>
            <a:endParaRPr lang="en-IN" sz="2000" dirty="0" smtClean="0"/>
          </a:p>
          <a:p>
            <a:pPr algn="l"/>
            <a:r>
              <a:rPr lang="en-IN" sz="2000" dirty="0" smtClean="0"/>
              <a:t>#Movies </a:t>
            </a:r>
            <a:r>
              <a:rPr lang="en-IN" sz="2000" dirty="0"/>
              <a:t>which falls under </a:t>
            </a:r>
            <a:r>
              <a:rPr lang="en-IN" sz="2000" dirty="0" err="1"/>
              <a:t>Rating_Class</a:t>
            </a:r>
            <a:r>
              <a:rPr lang="en-IN" sz="2000" dirty="0"/>
              <a:t> = 'Poor' which </a:t>
            </a:r>
            <a:r>
              <a:rPr lang="en-IN" sz="2000" dirty="0" smtClean="0"/>
              <a:t>received </a:t>
            </a:r>
            <a:r>
              <a:rPr lang="en-IN" sz="2000" dirty="0"/>
              <a:t>low Revenues should be completed avoided a there is high chance of failure</a:t>
            </a:r>
          </a:p>
          <a:p>
            <a:pPr marL="0" marR="0" indent="0" algn="ctr" defTabSz="584200" rtl="0" fontAlgn="auto" latinLnBrk="0" hangingPunct="0">
              <a:lnSpc>
                <a:spcPct val="100000"/>
              </a:lnSpc>
              <a:spcBef>
                <a:spcPts val="0"/>
              </a:spcBef>
              <a:spcAft>
                <a:spcPts val="0"/>
              </a:spcAft>
              <a:buClrTx/>
              <a:buSzTx/>
              <a:buFontTx/>
              <a:buNone/>
              <a:tabLst/>
            </a:pPr>
            <a:endParaRPr kumimoji="0" lang="en-IN" sz="2400" b="0" i="0" u="none" strike="noStrike" cap="none" spc="0" normalizeH="0" baseline="0" dirty="0">
              <a:ln>
                <a:noFill/>
              </a:ln>
              <a:solidFill>
                <a:srgbClr val="414141"/>
              </a:solidFill>
              <a:effectLst/>
              <a:uFillTx/>
              <a:latin typeface="Palatino"/>
              <a:ea typeface="Palatino"/>
              <a:cs typeface="Palatino"/>
              <a:sym typeface="Palatino"/>
            </a:endParaRPr>
          </a:p>
        </p:txBody>
      </p:sp>
    </p:spTree>
    <p:extLst>
      <p:ext uri="{BB962C8B-B14F-4D97-AF65-F5344CB8AC3E}">
        <p14:creationId xmlns:p14="http://schemas.microsoft.com/office/powerpoint/2010/main" val="2849377936"/>
      </p:ext>
    </p:extLst>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900" b="1" dirty="0" smtClean="0"/>
              <a:t/>
            </a:r>
            <a:br>
              <a:rPr lang="en-IN" sz="4900" b="1" dirty="0" smtClean="0"/>
            </a:br>
            <a:r>
              <a:rPr lang="en-IN" sz="4900" b="1" dirty="0" smtClean="0"/>
              <a:t>Relationship Between </a:t>
            </a:r>
            <a:r>
              <a:rPr lang="en-IN" sz="4900" b="1" dirty="0" err="1"/>
              <a:t>Metascore</a:t>
            </a:r>
            <a:r>
              <a:rPr lang="en-IN" sz="4900" b="1" dirty="0"/>
              <a:t> and Votes</a:t>
            </a:r>
            <a:r>
              <a:rPr lang="en-IN" b="1" dirty="0"/>
              <a:t/>
            </a:r>
            <a:br>
              <a:rPr lang="en-IN" b="1" dirty="0"/>
            </a:br>
            <a:endParaRPr lang="en-IN"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70200" y="2327563"/>
            <a:ext cx="6121256" cy="50292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711200" y="7597874"/>
            <a:ext cx="11811000" cy="194925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IN" sz="2000" b="1" dirty="0"/>
              <a:t>Conclusion :</a:t>
            </a:r>
          </a:p>
          <a:p>
            <a:pPr algn="l"/>
            <a:r>
              <a:rPr lang="en-IN" sz="2000" dirty="0" smtClean="0"/>
              <a:t>#Movies </a:t>
            </a:r>
            <a:r>
              <a:rPr lang="en-IN" sz="2000" dirty="0"/>
              <a:t>which has </a:t>
            </a:r>
            <a:r>
              <a:rPr lang="en-IN" sz="2000" dirty="0" err="1"/>
              <a:t>Votes_class</a:t>
            </a:r>
            <a:r>
              <a:rPr lang="en-IN" sz="2000" dirty="0"/>
              <a:t> in( ' Very High ',High ) and having Higher </a:t>
            </a:r>
            <a:r>
              <a:rPr lang="en-IN" sz="2000" dirty="0" err="1"/>
              <a:t>Metascore</a:t>
            </a:r>
            <a:r>
              <a:rPr lang="en-IN" sz="2000" dirty="0"/>
              <a:t> will best movies for </a:t>
            </a:r>
            <a:r>
              <a:rPr lang="en-IN" sz="2000" dirty="0" smtClean="0"/>
              <a:t>inspiration </a:t>
            </a:r>
            <a:r>
              <a:rPr lang="en-IN" sz="2000" dirty="0"/>
              <a:t>while producing new movie</a:t>
            </a:r>
          </a:p>
          <a:p>
            <a:pPr algn="l"/>
            <a:endParaRPr lang="en-IN" sz="2000" dirty="0" smtClean="0"/>
          </a:p>
          <a:p>
            <a:pPr algn="l"/>
            <a:r>
              <a:rPr lang="en-IN" sz="2000" dirty="0" smtClean="0"/>
              <a:t>#Movies </a:t>
            </a:r>
            <a:r>
              <a:rPr lang="en-IN" sz="2000" dirty="0"/>
              <a:t>which falls under </a:t>
            </a:r>
            <a:r>
              <a:rPr lang="en-IN" sz="2000" dirty="0" err="1"/>
              <a:t>Votes_Class</a:t>
            </a:r>
            <a:r>
              <a:rPr lang="en-IN" sz="2000" dirty="0"/>
              <a:t> in ( 'Poor', 'Very Poor' ) and </a:t>
            </a:r>
            <a:r>
              <a:rPr lang="en-IN" sz="2000" dirty="0" smtClean="0"/>
              <a:t>received </a:t>
            </a:r>
            <a:r>
              <a:rPr lang="en-IN" sz="2000" dirty="0"/>
              <a:t>Low </a:t>
            </a:r>
            <a:r>
              <a:rPr lang="en-IN" sz="2000" dirty="0" err="1"/>
              <a:t>Metascore</a:t>
            </a:r>
            <a:r>
              <a:rPr lang="en-IN" sz="2000" dirty="0"/>
              <a:t> should be completed avoided a there is high chance of failure</a:t>
            </a:r>
          </a:p>
        </p:txBody>
      </p:sp>
    </p:spTree>
    <p:extLst>
      <p:ext uri="{BB962C8B-B14F-4D97-AF65-F5344CB8AC3E}">
        <p14:creationId xmlns:p14="http://schemas.microsoft.com/office/powerpoint/2010/main" val="2330959986"/>
      </p:ext>
    </p:extLst>
  </p:cSld>
  <p:clrMapOvr>
    <a:masterClrMapping/>
  </p:clrMapOvr>
  <p:transition spd="med"/>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000" b="1" dirty="0" smtClean="0"/>
              <a:t/>
            </a:r>
            <a:br>
              <a:rPr lang="en-IN" sz="4000" b="1" dirty="0" smtClean="0"/>
            </a:br>
            <a:r>
              <a:rPr lang="en-IN" sz="4000" b="1" dirty="0" smtClean="0"/>
              <a:t>Top </a:t>
            </a:r>
            <a:r>
              <a:rPr lang="en-IN" sz="4000" b="1" dirty="0"/>
              <a:t>Ten Movies by High Revenue and Low Revenue</a:t>
            </a:r>
            <a:r>
              <a:rPr lang="en-IN" b="1" dirty="0"/>
              <a:t/>
            </a:r>
            <a:br>
              <a:rPr lang="en-IN" b="1" dirty="0"/>
            </a:br>
            <a:endParaRPr lang="en-IN"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000" y="2590800"/>
            <a:ext cx="6706632" cy="457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17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88200" y="2590800"/>
            <a:ext cx="5510768" cy="4572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482600" y="7536319"/>
            <a:ext cx="11887200" cy="20723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IN" b="1" dirty="0"/>
              <a:t>Conclusion :</a:t>
            </a:r>
          </a:p>
          <a:p>
            <a:pPr algn="l"/>
            <a:endParaRPr lang="en-IN" dirty="0" smtClean="0"/>
          </a:p>
          <a:p>
            <a:pPr algn="l"/>
            <a:r>
              <a:rPr lang="en-IN" sz="2000" dirty="0" smtClean="0"/>
              <a:t>Top </a:t>
            </a:r>
            <a:r>
              <a:rPr lang="en-IN" sz="2000" dirty="0"/>
              <a:t>five movies :Star wars </a:t>
            </a:r>
            <a:r>
              <a:rPr lang="en-IN" sz="2000" dirty="0" err="1"/>
              <a:t>Epiode</a:t>
            </a:r>
            <a:r>
              <a:rPr lang="en-IN" sz="2000" dirty="0"/>
              <a:t> VI , Avatar , Jurassic World ,The Avengers ,The Dark </a:t>
            </a:r>
            <a:r>
              <a:rPr lang="en-IN" sz="2000" dirty="0" smtClean="0"/>
              <a:t>Night    </a:t>
            </a:r>
            <a:endParaRPr lang="en-IN" sz="2000" b="1" dirty="0"/>
          </a:p>
          <a:p>
            <a:pPr algn="l"/>
            <a:endParaRPr lang="en-IN" sz="2000" dirty="0" smtClean="0"/>
          </a:p>
          <a:p>
            <a:pPr algn="l"/>
            <a:r>
              <a:rPr lang="en-IN" sz="2000" dirty="0" smtClean="0"/>
              <a:t>Top </a:t>
            </a:r>
            <a:r>
              <a:rPr lang="en-IN" sz="2000" dirty="0"/>
              <a:t>five Flop movies :A King of Murder , Wakefield , Jurassic </a:t>
            </a:r>
            <a:r>
              <a:rPr lang="en-IN" sz="2000" dirty="0" smtClean="0"/>
              <a:t> </a:t>
            </a:r>
            <a:r>
              <a:rPr lang="en-IN" sz="2000" dirty="0" err="1" smtClean="0"/>
              <a:t>Lovesong</a:t>
            </a:r>
            <a:r>
              <a:rPr lang="en-IN" sz="2000" dirty="0" smtClean="0"/>
              <a:t> </a:t>
            </a:r>
            <a:r>
              <a:rPr lang="en-IN" sz="2000" dirty="0"/>
              <a:t>,Love Rosie ,The Dead Awake</a:t>
            </a:r>
          </a:p>
          <a:p>
            <a:pPr algn="l"/>
            <a:endParaRPr kumimoji="0" lang="en-IN" sz="2000" b="0" i="0" u="none" strike="noStrike" cap="none" spc="0" normalizeH="0" baseline="0" dirty="0">
              <a:ln>
                <a:noFill/>
              </a:ln>
              <a:solidFill>
                <a:srgbClr val="414141"/>
              </a:solidFill>
              <a:effectLst/>
              <a:uFillTx/>
              <a:sym typeface="Palatino"/>
            </a:endParaRPr>
          </a:p>
        </p:txBody>
      </p:sp>
    </p:spTree>
    <p:extLst>
      <p:ext uri="{BB962C8B-B14F-4D97-AF65-F5344CB8AC3E}">
        <p14:creationId xmlns:p14="http://schemas.microsoft.com/office/powerpoint/2010/main" val="3385519008"/>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endParaRPr lang="en-IN"/>
          </a:p>
        </p:txBody>
      </p:sp>
      <p:pic>
        <p:nvPicPr>
          <p:cNvPr id="6" name="Picture Placeholder 5"/>
          <p:cNvPicPr>
            <a:picLocks noGrp="1" noChangeAspect="1"/>
          </p:cNvPicPr>
          <p:nvPr>
            <p:ph type="pic" idx="14"/>
          </p:nvPr>
        </p:nvPicPr>
        <p:blipFill>
          <a:blip r:embed="rId2">
            <a:extLst>
              <a:ext uri="{28A0092B-C50C-407E-A947-70E740481C1C}">
                <a14:useLocalDpi xmlns:a14="http://schemas.microsoft.com/office/drawing/2010/main" val="0"/>
              </a:ext>
            </a:extLst>
          </a:blip>
          <a:srcRect t="27957" b="27957"/>
          <a:stretch>
            <a:fillRect/>
          </a:stretch>
        </p:blipFill>
        <p:spPr>
          <a:xfrm>
            <a:off x="482600" y="1828799"/>
            <a:ext cx="12268200" cy="7434585"/>
          </a:xfrm>
        </p:spPr>
      </p:pic>
      <p:sp>
        <p:nvSpPr>
          <p:cNvPr id="4" name="Title 3"/>
          <p:cNvSpPr>
            <a:spLocks noGrp="1"/>
          </p:cNvSpPr>
          <p:nvPr>
            <p:ph type="title"/>
          </p:nvPr>
        </p:nvSpPr>
        <p:spPr/>
        <p:txBody>
          <a:bodyPr/>
          <a:lstStyle/>
          <a:p>
            <a:r>
              <a:rPr lang="en-IN" dirty="0" smtClean="0"/>
              <a:t>.</a:t>
            </a:r>
            <a:endParaRPr lang="en-IN" dirty="0"/>
          </a:p>
        </p:txBody>
      </p:sp>
      <p:sp>
        <p:nvSpPr>
          <p:cNvPr id="5" name="Text Placeholder 4"/>
          <p:cNvSpPr>
            <a:spLocks noGrp="1"/>
          </p:cNvSpPr>
          <p:nvPr>
            <p:ph type="body" sz="quarter" idx="1"/>
          </p:nvPr>
        </p:nvSpPr>
        <p:spPr/>
        <p:txBody>
          <a:bodyPr/>
          <a:lstStyle/>
          <a:p>
            <a:r>
              <a:rPr lang="en-IN" dirty="0" smtClean="0"/>
              <a:t>…</a:t>
            </a:r>
            <a:endParaRPr lang="en-IN" dirty="0"/>
          </a:p>
        </p:txBody>
      </p:sp>
      <p:sp>
        <p:nvSpPr>
          <p:cNvPr id="7" name="TextBox 6"/>
          <p:cNvSpPr txBox="1"/>
          <p:nvPr/>
        </p:nvSpPr>
        <p:spPr>
          <a:xfrm>
            <a:off x="2463800" y="685800"/>
            <a:ext cx="8534400" cy="77970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IN" sz="4400" b="0" i="0" u="none" strike="noStrike" cap="none" spc="0" normalizeH="0" baseline="0" dirty="0" smtClean="0">
                <a:ln>
                  <a:noFill/>
                </a:ln>
                <a:solidFill>
                  <a:srgbClr val="414141"/>
                </a:solidFill>
                <a:effectLst/>
                <a:uFillTx/>
                <a:latin typeface="Palatino"/>
                <a:ea typeface="Palatino"/>
                <a:cs typeface="Palatino"/>
                <a:sym typeface="Palatino"/>
              </a:rPr>
              <a:t>Movies (2006 -2016)</a:t>
            </a:r>
            <a:endParaRPr kumimoji="0" lang="en-IN" sz="4400" b="0" i="0" u="none" strike="noStrike" cap="none" spc="0" normalizeH="0" baseline="0" dirty="0">
              <a:ln>
                <a:noFill/>
              </a:ln>
              <a:solidFill>
                <a:srgbClr val="414141"/>
              </a:solidFill>
              <a:effectLst/>
              <a:uFillTx/>
              <a:latin typeface="Palatino"/>
              <a:ea typeface="Palatino"/>
              <a:cs typeface="Palatino"/>
              <a:sym typeface="Palatino"/>
            </a:endParaRPr>
          </a:p>
        </p:txBody>
      </p:sp>
    </p:spTree>
    <p:extLst>
      <p:ext uri="{BB962C8B-B14F-4D97-AF65-F5344CB8AC3E}">
        <p14:creationId xmlns:p14="http://schemas.microsoft.com/office/powerpoint/2010/main" val="1234586453"/>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900" b="1" dirty="0" smtClean="0"/>
              <a:t/>
            </a:r>
            <a:br>
              <a:rPr lang="en-IN" sz="4900" b="1" dirty="0" smtClean="0"/>
            </a:br>
            <a:r>
              <a:rPr lang="en-IN" sz="4900" b="1" dirty="0" smtClean="0"/>
              <a:t>Top </a:t>
            </a:r>
            <a:r>
              <a:rPr lang="en-IN" sz="4900" b="1" dirty="0"/>
              <a:t>Ten </a:t>
            </a:r>
            <a:r>
              <a:rPr lang="en-IN" sz="4900" b="1" dirty="0" smtClean="0"/>
              <a:t>Successful </a:t>
            </a:r>
            <a:r>
              <a:rPr lang="en-IN" sz="4900" b="1" dirty="0"/>
              <a:t>Actor/Actress </a:t>
            </a:r>
            <a:r>
              <a:rPr lang="en-IN" b="1" dirty="0"/>
              <a:t/>
            </a:r>
            <a:br>
              <a:rPr lang="en-IN" b="1" dirty="0"/>
            </a:br>
            <a:endParaRPr lang="en-IN" dirty="0"/>
          </a:p>
        </p:txBody>
      </p:sp>
      <p:sp>
        <p:nvSpPr>
          <p:cNvPr id="3" name="Rectangle 2"/>
          <p:cNvSpPr/>
          <p:nvPr/>
        </p:nvSpPr>
        <p:spPr>
          <a:xfrm>
            <a:off x="6367587" y="4645968"/>
            <a:ext cx="269625" cy="461665"/>
          </a:xfrm>
          <a:prstGeom prst="rect">
            <a:avLst/>
          </a:prstGeom>
        </p:spPr>
        <p:txBody>
          <a:bodyPr wrap="none">
            <a:spAutoFit/>
          </a:bodyPr>
          <a:lstStyle/>
          <a:p>
            <a:r>
              <a:rPr lang="en-IN" b="1" dirty="0"/>
              <a:t> </a:t>
            </a:r>
          </a:p>
        </p:txBody>
      </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0200" y="2507673"/>
            <a:ext cx="8025533" cy="64451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9017000" y="2505809"/>
            <a:ext cx="5029200" cy="5632311"/>
          </a:xfrm>
          <a:prstGeom prst="rect">
            <a:avLst/>
          </a:prstGeom>
        </p:spPr>
        <p:txBody>
          <a:bodyPr wrap="square">
            <a:spAutoFit/>
          </a:bodyPr>
          <a:lstStyle/>
          <a:p>
            <a:pPr algn="l"/>
            <a:r>
              <a:rPr lang="en-IN" b="1" dirty="0"/>
              <a:t>Conclusion :</a:t>
            </a:r>
          </a:p>
          <a:p>
            <a:pPr algn="l"/>
            <a:r>
              <a:rPr lang="en-IN" sz="3200" dirty="0"/>
              <a:t>Actor : </a:t>
            </a:r>
            <a:endParaRPr lang="en-IN" sz="3200" dirty="0" smtClean="0"/>
          </a:p>
          <a:p>
            <a:pPr algn="l"/>
            <a:r>
              <a:rPr lang="en-IN" b="1" dirty="0" smtClean="0">
                <a:solidFill>
                  <a:srgbClr val="7030A0"/>
                </a:solidFill>
              </a:rPr>
              <a:t>Robert </a:t>
            </a:r>
            <a:r>
              <a:rPr lang="en-IN" b="1" dirty="0">
                <a:solidFill>
                  <a:srgbClr val="7030A0"/>
                </a:solidFill>
              </a:rPr>
              <a:t>Downey </a:t>
            </a:r>
            <a:r>
              <a:rPr lang="en-IN" b="1" dirty="0" smtClean="0">
                <a:solidFill>
                  <a:srgbClr val="7030A0"/>
                </a:solidFill>
              </a:rPr>
              <a:t>,</a:t>
            </a:r>
          </a:p>
          <a:p>
            <a:pPr algn="l"/>
            <a:r>
              <a:rPr lang="en-IN" b="1" dirty="0" smtClean="0">
                <a:solidFill>
                  <a:srgbClr val="7030A0"/>
                </a:solidFill>
              </a:rPr>
              <a:t>Liam </a:t>
            </a:r>
            <a:r>
              <a:rPr lang="en-IN" b="1" dirty="0">
                <a:solidFill>
                  <a:srgbClr val="7030A0"/>
                </a:solidFill>
              </a:rPr>
              <a:t>Hemsworth ,</a:t>
            </a:r>
            <a:r>
              <a:rPr lang="en-IN" dirty="0"/>
              <a:t> </a:t>
            </a:r>
            <a:endParaRPr lang="en-IN" dirty="0" smtClean="0"/>
          </a:p>
          <a:p>
            <a:pPr algn="l"/>
            <a:r>
              <a:rPr lang="en-IN" b="1" dirty="0" smtClean="0">
                <a:solidFill>
                  <a:srgbClr val="7030A0"/>
                </a:solidFill>
              </a:rPr>
              <a:t>Josh </a:t>
            </a:r>
            <a:r>
              <a:rPr lang="en-IN" b="1" dirty="0">
                <a:solidFill>
                  <a:srgbClr val="7030A0"/>
                </a:solidFill>
              </a:rPr>
              <a:t>Hutcherson </a:t>
            </a:r>
            <a:r>
              <a:rPr lang="en-IN" dirty="0">
                <a:solidFill>
                  <a:srgbClr val="7030A0"/>
                </a:solidFill>
              </a:rPr>
              <a:t>,</a:t>
            </a:r>
            <a:r>
              <a:rPr lang="en-IN" b="1" dirty="0">
                <a:solidFill>
                  <a:srgbClr val="7030A0"/>
                </a:solidFill>
              </a:rPr>
              <a:t> </a:t>
            </a:r>
            <a:endParaRPr lang="en-IN" b="1" dirty="0" smtClean="0">
              <a:solidFill>
                <a:srgbClr val="7030A0"/>
              </a:solidFill>
            </a:endParaRPr>
          </a:p>
          <a:p>
            <a:pPr algn="l"/>
            <a:r>
              <a:rPr lang="en-IN" b="1" dirty="0" smtClean="0">
                <a:solidFill>
                  <a:srgbClr val="7030A0"/>
                </a:solidFill>
              </a:rPr>
              <a:t>Will </a:t>
            </a:r>
            <a:r>
              <a:rPr lang="en-IN" b="1" dirty="0">
                <a:solidFill>
                  <a:srgbClr val="7030A0"/>
                </a:solidFill>
              </a:rPr>
              <a:t>Smith </a:t>
            </a:r>
            <a:endParaRPr lang="en-IN" b="1" dirty="0" smtClean="0">
              <a:solidFill>
                <a:srgbClr val="7030A0"/>
              </a:solidFill>
            </a:endParaRPr>
          </a:p>
          <a:p>
            <a:pPr algn="l"/>
            <a:r>
              <a:rPr lang="en-IN" b="1" dirty="0" err="1">
                <a:solidFill>
                  <a:srgbClr val="7030A0"/>
                </a:solidFill>
              </a:rPr>
              <a:t>Domhnall</a:t>
            </a:r>
            <a:r>
              <a:rPr lang="en-IN" b="1" dirty="0">
                <a:solidFill>
                  <a:srgbClr val="7030A0"/>
                </a:solidFill>
              </a:rPr>
              <a:t> </a:t>
            </a:r>
            <a:r>
              <a:rPr lang="en-IN" b="1" dirty="0" smtClean="0">
                <a:solidFill>
                  <a:srgbClr val="7030A0"/>
                </a:solidFill>
              </a:rPr>
              <a:t>Gleeson</a:t>
            </a:r>
          </a:p>
          <a:p>
            <a:pPr algn="l"/>
            <a:r>
              <a:rPr lang="en-IN" b="1" dirty="0">
                <a:solidFill>
                  <a:srgbClr val="7030A0"/>
                </a:solidFill>
              </a:rPr>
              <a:t>Johnny Depp</a:t>
            </a:r>
          </a:p>
          <a:p>
            <a:pPr algn="l"/>
            <a:r>
              <a:rPr lang="en-IN" sz="3200" dirty="0"/>
              <a:t> </a:t>
            </a:r>
            <a:endParaRPr lang="en-IN" sz="3200" dirty="0" smtClean="0"/>
          </a:p>
          <a:p>
            <a:pPr algn="l"/>
            <a:r>
              <a:rPr lang="en-IN" sz="3200" dirty="0" smtClean="0"/>
              <a:t>Actress  :</a:t>
            </a:r>
          </a:p>
          <a:p>
            <a:pPr algn="l"/>
            <a:r>
              <a:rPr lang="en-IN" b="1" dirty="0" smtClean="0">
                <a:solidFill>
                  <a:srgbClr val="FF0000"/>
                </a:solidFill>
              </a:rPr>
              <a:t>Jennifer </a:t>
            </a:r>
            <a:r>
              <a:rPr lang="en-IN" b="1" dirty="0">
                <a:solidFill>
                  <a:srgbClr val="FF0000"/>
                </a:solidFill>
              </a:rPr>
              <a:t>Lawrence</a:t>
            </a:r>
            <a:r>
              <a:rPr lang="en-IN" dirty="0">
                <a:solidFill>
                  <a:srgbClr val="FF0000"/>
                </a:solidFill>
              </a:rPr>
              <a:t> , </a:t>
            </a:r>
            <a:endParaRPr lang="en-IN" dirty="0" smtClean="0">
              <a:solidFill>
                <a:srgbClr val="FF0000"/>
              </a:solidFill>
            </a:endParaRPr>
          </a:p>
          <a:p>
            <a:pPr algn="l"/>
            <a:r>
              <a:rPr lang="en-IN" b="1" dirty="0" smtClean="0">
                <a:solidFill>
                  <a:srgbClr val="FF0000"/>
                </a:solidFill>
              </a:rPr>
              <a:t>Christian </a:t>
            </a:r>
            <a:r>
              <a:rPr lang="en-IN" b="1" dirty="0">
                <a:solidFill>
                  <a:srgbClr val="FF0000"/>
                </a:solidFill>
              </a:rPr>
              <a:t>Bale</a:t>
            </a:r>
            <a:r>
              <a:rPr lang="en-IN" b="1" dirty="0"/>
              <a:t> </a:t>
            </a:r>
            <a:r>
              <a:rPr lang="en-IN" dirty="0" smtClean="0"/>
              <a:t>,</a:t>
            </a:r>
          </a:p>
          <a:p>
            <a:pPr algn="l"/>
            <a:r>
              <a:rPr lang="en-IN" b="1" dirty="0" smtClean="0">
                <a:solidFill>
                  <a:srgbClr val="FF0000"/>
                </a:solidFill>
              </a:rPr>
              <a:t>Zoe </a:t>
            </a:r>
            <a:r>
              <a:rPr lang="en-IN" b="1" dirty="0">
                <a:solidFill>
                  <a:srgbClr val="FF0000"/>
                </a:solidFill>
              </a:rPr>
              <a:t>Saldana </a:t>
            </a:r>
            <a:r>
              <a:rPr lang="en-IN" dirty="0"/>
              <a:t>, </a:t>
            </a:r>
            <a:endParaRPr lang="en-IN" dirty="0" smtClean="0"/>
          </a:p>
          <a:p>
            <a:pPr algn="l"/>
            <a:r>
              <a:rPr lang="en-IN" b="1" dirty="0" smtClean="0">
                <a:solidFill>
                  <a:srgbClr val="FF0000"/>
                </a:solidFill>
              </a:rPr>
              <a:t>Emma </a:t>
            </a:r>
            <a:r>
              <a:rPr lang="en-IN" b="1" dirty="0">
                <a:solidFill>
                  <a:srgbClr val="FF0000"/>
                </a:solidFill>
              </a:rPr>
              <a:t>Watson </a:t>
            </a:r>
          </a:p>
        </p:txBody>
      </p:sp>
    </p:spTree>
    <p:extLst>
      <p:ext uri="{BB962C8B-B14F-4D97-AF65-F5344CB8AC3E}">
        <p14:creationId xmlns:p14="http://schemas.microsoft.com/office/powerpoint/2010/main" val="1252863123"/>
      </p:ext>
    </p:extLst>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4800" dirty="0" smtClean="0"/>
              <a:t>Top Ten Directors Based on Revenues </a:t>
            </a:r>
            <a:endParaRPr lang="en-IN" sz="4800"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490" y="3352800"/>
            <a:ext cx="5134729" cy="5334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4127" y="3427208"/>
            <a:ext cx="5084763" cy="518518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1549400" y="2621538"/>
            <a:ext cx="38862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IN" sz="2400" b="1" i="0" u="none" strike="noStrike" cap="none" spc="0" normalizeH="0" baseline="0" dirty="0" smtClean="0">
                <a:ln>
                  <a:noFill/>
                </a:ln>
                <a:solidFill>
                  <a:srgbClr val="414141"/>
                </a:solidFill>
                <a:effectLst/>
                <a:uFillTx/>
                <a:latin typeface="Palatino"/>
                <a:ea typeface="Palatino"/>
                <a:cs typeface="Palatino"/>
                <a:sym typeface="Palatino"/>
              </a:rPr>
              <a:t>Top Ten</a:t>
            </a:r>
            <a:endParaRPr kumimoji="0" lang="en-IN" sz="2400" b="1" i="0" u="none" strike="noStrike" cap="none" spc="0" normalizeH="0" baseline="0" dirty="0">
              <a:ln>
                <a:noFill/>
              </a:ln>
              <a:solidFill>
                <a:srgbClr val="414141"/>
              </a:solidFill>
              <a:effectLst/>
              <a:uFillTx/>
              <a:latin typeface="Palatino"/>
              <a:ea typeface="Palatino"/>
              <a:cs typeface="Palatino"/>
              <a:sym typeface="Palatino"/>
            </a:endParaRPr>
          </a:p>
        </p:txBody>
      </p:sp>
      <p:sp>
        <p:nvSpPr>
          <p:cNvPr id="5" name="TextBox 4"/>
          <p:cNvSpPr txBox="1"/>
          <p:nvPr/>
        </p:nvSpPr>
        <p:spPr>
          <a:xfrm>
            <a:off x="7946808" y="2857500"/>
            <a:ext cx="2819400" cy="4719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IN" b="1" dirty="0" smtClean="0"/>
              <a:t>Bottom Ten</a:t>
            </a:r>
            <a:endParaRPr kumimoji="0" lang="en-IN" sz="2400" b="1" i="0" u="none" strike="noStrike" cap="none" spc="0" normalizeH="0" baseline="0" dirty="0">
              <a:ln>
                <a:noFill/>
              </a:ln>
              <a:solidFill>
                <a:srgbClr val="414141"/>
              </a:solidFill>
              <a:effectLst/>
              <a:uFillTx/>
              <a:sym typeface="Palatino"/>
            </a:endParaRPr>
          </a:p>
        </p:txBody>
      </p:sp>
    </p:spTree>
    <p:extLst>
      <p:ext uri="{BB962C8B-B14F-4D97-AF65-F5344CB8AC3E}">
        <p14:creationId xmlns:p14="http://schemas.microsoft.com/office/powerpoint/2010/main" val="338868995"/>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800" dirty="0" smtClean="0"/>
              <a:t>Top Ten Directors Based on Revenues/Genre </a:t>
            </a:r>
            <a:endParaRPr lang="en-IN" sz="4800" dirty="0"/>
          </a:p>
        </p:txBody>
      </p:sp>
      <p:pic>
        <p:nvPicPr>
          <p:cNvPr id="5124"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7600" y="2397225"/>
            <a:ext cx="7758113" cy="70059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09541336"/>
      </p:ext>
    </p:extLst>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800" dirty="0" smtClean="0"/>
              <a:t>Top Ten Directors Based on Revenues/Genre </a:t>
            </a:r>
            <a:endParaRPr lang="en-IN" sz="4800" dirty="0"/>
          </a:p>
        </p:txBody>
      </p:sp>
      <p:sp>
        <p:nvSpPr>
          <p:cNvPr id="4" name="Text Placeholder 3"/>
          <p:cNvSpPr>
            <a:spLocks noGrp="1"/>
          </p:cNvSpPr>
          <p:nvPr>
            <p:ph type="body" idx="1"/>
          </p:nvPr>
        </p:nvSpPr>
        <p:spPr>
          <a:xfrm>
            <a:off x="711200" y="2628900"/>
            <a:ext cx="11785600" cy="6743700"/>
          </a:xfrm>
        </p:spPr>
        <p:txBody>
          <a:bodyPr>
            <a:normAutofit lnSpcReduction="10000"/>
          </a:bodyPr>
          <a:lstStyle/>
          <a:p>
            <a:pPr marL="0" indent="0">
              <a:buNone/>
            </a:pPr>
            <a:r>
              <a:rPr lang="en-IN" sz="2800" b="1" dirty="0"/>
              <a:t>Top Five Director are : </a:t>
            </a:r>
            <a:endParaRPr lang="en-IN" sz="2800" b="1" dirty="0" smtClean="0"/>
          </a:p>
          <a:p>
            <a:r>
              <a:rPr lang="en-IN" sz="2400" dirty="0" smtClean="0"/>
              <a:t>David </a:t>
            </a:r>
            <a:r>
              <a:rPr lang="en-IN" sz="2400" dirty="0"/>
              <a:t>Yates </a:t>
            </a:r>
            <a:r>
              <a:rPr lang="en-IN" sz="2400" dirty="0" smtClean="0"/>
              <a:t>,</a:t>
            </a:r>
          </a:p>
          <a:p>
            <a:r>
              <a:rPr lang="en-IN" sz="2400" dirty="0" smtClean="0"/>
              <a:t>J</a:t>
            </a:r>
            <a:r>
              <a:rPr lang="en-IN" sz="2400" dirty="0"/>
              <a:t>. J. Abrams , </a:t>
            </a:r>
            <a:endParaRPr lang="en-IN" sz="2400" dirty="0" smtClean="0"/>
          </a:p>
          <a:p>
            <a:r>
              <a:rPr lang="en-IN" sz="2400" dirty="0" smtClean="0"/>
              <a:t>Christopher </a:t>
            </a:r>
            <a:r>
              <a:rPr lang="en-IN" sz="2400" dirty="0"/>
              <a:t>Nolan </a:t>
            </a:r>
            <a:r>
              <a:rPr lang="en-IN" sz="2400" dirty="0" smtClean="0"/>
              <a:t>,</a:t>
            </a:r>
          </a:p>
          <a:p>
            <a:r>
              <a:rPr lang="en-IN" sz="2400" dirty="0" smtClean="0"/>
              <a:t> </a:t>
            </a:r>
            <a:r>
              <a:rPr lang="en-IN" sz="2400" dirty="0"/>
              <a:t>Michael Bay , </a:t>
            </a:r>
            <a:endParaRPr lang="en-IN" sz="2400" dirty="0" smtClean="0"/>
          </a:p>
          <a:p>
            <a:r>
              <a:rPr lang="en-IN" sz="2400" dirty="0" smtClean="0"/>
              <a:t>Francis </a:t>
            </a:r>
            <a:r>
              <a:rPr lang="en-IN" sz="2400" dirty="0"/>
              <a:t>Lawrence </a:t>
            </a:r>
            <a:endParaRPr lang="en-IN" sz="2400" dirty="0" smtClean="0"/>
          </a:p>
          <a:p>
            <a:pPr marL="0" indent="0">
              <a:buNone/>
            </a:pPr>
            <a:r>
              <a:rPr lang="en-IN" sz="2800" b="1" dirty="0" smtClean="0"/>
              <a:t>if </a:t>
            </a:r>
            <a:r>
              <a:rPr lang="en-IN" sz="2800" b="1" dirty="0"/>
              <a:t>we </a:t>
            </a:r>
            <a:r>
              <a:rPr lang="en-IN" sz="2800" b="1" dirty="0" smtClean="0"/>
              <a:t>look Genre </a:t>
            </a:r>
            <a:r>
              <a:rPr lang="en-IN" sz="2800" b="1" dirty="0"/>
              <a:t>wise </a:t>
            </a:r>
            <a:r>
              <a:rPr lang="en-IN" sz="2800" dirty="0"/>
              <a:t>: </a:t>
            </a:r>
            <a:r>
              <a:rPr lang="en-IN" sz="2800" dirty="0">
                <a:solidFill>
                  <a:srgbClr val="FF0000"/>
                </a:solidFill>
              </a:rPr>
              <a:t>Adventure ,Action </a:t>
            </a:r>
            <a:r>
              <a:rPr lang="en-IN" sz="2800" dirty="0"/>
              <a:t>: David Yates ,J.J. Abram </a:t>
            </a:r>
            <a:endParaRPr lang="en-IN" sz="2800" dirty="0" smtClean="0"/>
          </a:p>
          <a:p>
            <a:pPr marL="0" indent="0">
              <a:buNone/>
            </a:pPr>
            <a:r>
              <a:rPr lang="en-IN" sz="2800" dirty="0" smtClean="0">
                <a:solidFill>
                  <a:srgbClr val="FF0000"/>
                </a:solidFill>
              </a:rPr>
              <a:t>                                       Fantasy </a:t>
            </a:r>
            <a:r>
              <a:rPr lang="en-IN" sz="2800" dirty="0"/>
              <a:t>: David Yates </a:t>
            </a:r>
            <a:r>
              <a:rPr lang="en-IN" sz="2800" dirty="0">
                <a:solidFill>
                  <a:srgbClr val="FF0000"/>
                </a:solidFill>
              </a:rPr>
              <a:t>SCI-FI </a:t>
            </a:r>
            <a:r>
              <a:rPr lang="en-IN" sz="2800" dirty="0"/>
              <a:t>: Michael Bay </a:t>
            </a:r>
            <a:endParaRPr lang="en-IN" sz="2800" dirty="0" smtClean="0"/>
          </a:p>
          <a:p>
            <a:pPr marL="0" indent="0">
              <a:buNone/>
            </a:pPr>
            <a:r>
              <a:rPr lang="en-IN" sz="2800" dirty="0" smtClean="0"/>
              <a:t>Overall </a:t>
            </a:r>
            <a:r>
              <a:rPr lang="en-IN" sz="2800" dirty="0"/>
              <a:t>J. J. Abrams Looks Best </a:t>
            </a:r>
            <a:r>
              <a:rPr lang="en-IN" sz="2800" dirty="0" smtClean="0"/>
              <a:t>Director ,  </a:t>
            </a:r>
          </a:p>
          <a:p>
            <a:pPr marL="0" indent="0">
              <a:buNone/>
            </a:pPr>
            <a:r>
              <a:rPr lang="en-IN" sz="2800" dirty="0" smtClean="0"/>
              <a:t>Genre combination </a:t>
            </a:r>
            <a:r>
              <a:rPr lang="en-IN" sz="2800" dirty="0"/>
              <a:t>wise David Yates is Better Director</a:t>
            </a:r>
          </a:p>
        </p:txBody>
      </p:sp>
    </p:spTree>
    <p:extLst>
      <p:ext uri="{BB962C8B-B14F-4D97-AF65-F5344CB8AC3E}">
        <p14:creationId xmlns:p14="http://schemas.microsoft.com/office/powerpoint/2010/main" val="2870318261"/>
      </p:ext>
    </p:extLst>
  </p:cSld>
  <p:clrMapOvr>
    <a:masterClrMapping/>
  </p:clrMapOvr>
  <p:transition spd="med"/>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900" b="1" dirty="0" smtClean="0"/>
              <a:t/>
            </a:r>
            <a:br>
              <a:rPr lang="en-IN" sz="4900" b="1" dirty="0" smtClean="0"/>
            </a:br>
            <a:r>
              <a:rPr lang="en-IN" sz="4900" b="1" dirty="0" smtClean="0"/>
              <a:t>Top </a:t>
            </a:r>
            <a:r>
              <a:rPr lang="en-IN" sz="4900" b="1" dirty="0"/>
              <a:t>Ten Most </a:t>
            </a:r>
            <a:r>
              <a:rPr lang="en-IN" sz="4900" b="1" dirty="0" smtClean="0"/>
              <a:t>Successful </a:t>
            </a:r>
            <a:r>
              <a:rPr lang="en-IN" sz="4900" b="1" dirty="0"/>
              <a:t>Genre </a:t>
            </a:r>
            <a:r>
              <a:rPr lang="en-IN" b="1" dirty="0"/>
              <a:t/>
            </a:r>
            <a:br>
              <a:rPr lang="en-IN" b="1" dirty="0"/>
            </a:br>
            <a:endParaRPr lang="en-IN"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600" y="2819400"/>
            <a:ext cx="5943600" cy="52589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1549" y="2914649"/>
            <a:ext cx="5943347" cy="51637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91035318"/>
      </p:ext>
    </p:extLst>
  </p:cSld>
  <p:clrMapOvr>
    <a:masterClrMapping/>
  </p:clrMapOvr>
  <p:transition spd="med"/>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dirty="0"/>
              <a:t>Genre Combination Share from 2006 to 2016 based on Revenues'</a:t>
            </a:r>
          </a:p>
        </p:txBody>
      </p:sp>
      <p:pic>
        <p:nvPicPr>
          <p:cNvPr id="921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5600" y="2286000"/>
            <a:ext cx="10134600" cy="662436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45141623"/>
      </p:ext>
    </p:extLst>
  </p:cSld>
  <p:clrMapOvr>
    <a:masterClrMapping/>
  </p:clrMapOvr>
  <p:transition spd="med"/>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400" b="1" dirty="0" smtClean="0"/>
              <a:t/>
            </a:r>
            <a:br>
              <a:rPr lang="en-IN" sz="4400" b="1" dirty="0" smtClean="0"/>
            </a:br>
            <a:r>
              <a:rPr lang="en-IN" sz="4400" b="1" dirty="0" smtClean="0"/>
              <a:t/>
            </a:r>
            <a:br>
              <a:rPr lang="en-IN" sz="4400" b="1" dirty="0" smtClean="0"/>
            </a:br>
            <a:r>
              <a:rPr lang="en-IN" sz="4400" b="1" dirty="0"/>
              <a:t/>
            </a:r>
            <a:br>
              <a:rPr lang="en-IN" sz="4400" b="1" dirty="0"/>
            </a:br>
            <a:r>
              <a:rPr lang="en-IN" sz="4400" b="1" dirty="0" smtClean="0"/>
              <a:t>Relation Between Movie Duration and Revenues</a:t>
            </a:r>
            <a:r>
              <a:rPr lang="en-IN" b="1" dirty="0"/>
              <a:t/>
            </a:r>
            <a:br>
              <a:rPr lang="en-IN" b="1" dirty="0"/>
            </a:br>
            <a:r>
              <a:rPr lang="en-IN" b="1" dirty="0"/>
              <a:t/>
            </a:r>
            <a:br>
              <a:rPr lang="en-IN" b="1" dirty="0"/>
            </a:br>
            <a:endParaRPr lang="en-IN"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5000" y="2500745"/>
            <a:ext cx="7847847" cy="54240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9017000" y="2511624"/>
            <a:ext cx="3149600" cy="385746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IN" sz="2000" b="1" dirty="0"/>
              <a:t>Runtime (Minutes)   &gt;150 </a:t>
            </a:r>
            <a:r>
              <a:rPr lang="en-IN" sz="2000" dirty="0"/>
              <a:t>: </a:t>
            </a:r>
            <a:r>
              <a:rPr lang="en-IN" sz="2000" b="1" dirty="0">
                <a:solidFill>
                  <a:srgbClr val="FFC000"/>
                </a:solidFill>
              </a:rPr>
              <a:t>Very Long </a:t>
            </a:r>
          </a:p>
          <a:p>
            <a:r>
              <a:rPr lang="en-IN" sz="2000" dirty="0"/>
              <a:t>                                                         </a:t>
            </a:r>
            <a:r>
              <a:rPr lang="en-IN" sz="2000" b="1" dirty="0"/>
              <a:t>Runtime (Minutes) &gt;120 </a:t>
            </a:r>
            <a:r>
              <a:rPr lang="en-IN" sz="2000" dirty="0"/>
              <a:t>: </a:t>
            </a:r>
            <a:r>
              <a:rPr lang="en-IN" sz="2000" b="1" dirty="0">
                <a:solidFill>
                  <a:srgbClr val="00B050"/>
                </a:solidFill>
              </a:rPr>
              <a:t>Long </a:t>
            </a:r>
          </a:p>
          <a:p>
            <a:r>
              <a:rPr lang="en-IN" sz="2000" dirty="0"/>
              <a:t>                         </a:t>
            </a:r>
            <a:r>
              <a:rPr lang="en-IN" sz="2000" dirty="0" smtClean="0"/>
              <a:t>       </a:t>
            </a:r>
            <a:r>
              <a:rPr lang="en-IN" sz="2000" b="1" dirty="0"/>
              <a:t>Runtime (Minutes) &gt; 90 </a:t>
            </a:r>
            <a:r>
              <a:rPr lang="en-IN" sz="2000" dirty="0"/>
              <a:t>: </a:t>
            </a:r>
            <a:r>
              <a:rPr lang="en-IN" sz="2000" b="1" dirty="0">
                <a:solidFill>
                  <a:srgbClr val="FF0000"/>
                </a:solidFill>
              </a:rPr>
              <a:t>Average</a:t>
            </a:r>
          </a:p>
          <a:p>
            <a:r>
              <a:rPr lang="en-IN" sz="2000" dirty="0"/>
              <a:t>                         </a:t>
            </a:r>
            <a:r>
              <a:rPr lang="en-IN" sz="2000" dirty="0" smtClean="0"/>
              <a:t>      </a:t>
            </a:r>
            <a:r>
              <a:rPr lang="en-IN" sz="2000" b="1" dirty="0" smtClean="0"/>
              <a:t>Runtime </a:t>
            </a:r>
            <a:r>
              <a:rPr lang="en-IN" sz="2000" b="1" dirty="0"/>
              <a:t>(Minutes) &lt; 90 </a:t>
            </a:r>
            <a:r>
              <a:rPr lang="en-IN" sz="2000" dirty="0"/>
              <a:t>: </a:t>
            </a:r>
            <a:r>
              <a:rPr lang="en-IN" sz="2000" b="1" dirty="0">
                <a:solidFill>
                  <a:srgbClr val="0070C0"/>
                </a:solidFill>
              </a:rPr>
              <a:t>Short</a:t>
            </a:r>
          </a:p>
          <a:p>
            <a:pPr marL="0" marR="0" indent="0" algn="ctr" defTabSz="584200" rtl="0" fontAlgn="auto" latinLnBrk="0" hangingPunct="0">
              <a:lnSpc>
                <a:spcPct val="100000"/>
              </a:lnSpc>
              <a:spcBef>
                <a:spcPts val="0"/>
              </a:spcBef>
              <a:spcAft>
                <a:spcPts val="0"/>
              </a:spcAft>
              <a:buClrTx/>
              <a:buSzTx/>
              <a:buFontTx/>
              <a:buNone/>
              <a:tabLst/>
            </a:pPr>
            <a:endParaRPr kumimoji="0" lang="en-IN" sz="2400" b="0" i="0" u="none" strike="noStrike" cap="none" spc="0" normalizeH="0" baseline="0" dirty="0">
              <a:ln>
                <a:noFill/>
              </a:ln>
              <a:solidFill>
                <a:srgbClr val="414141"/>
              </a:solidFill>
              <a:effectLst/>
              <a:uFillTx/>
              <a:latin typeface="Palatino"/>
              <a:ea typeface="Palatino"/>
              <a:cs typeface="Palatino"/>
              <a:sym typeface="Palatino"/>
            </a:endParaRPr>
          </a:p>
        </p:txBody>
      </p:sp>
    </p:spTree>
    <p:extLst>
      <p:ext uri="{BB962C8B-B14F-4D97-AF65-F5344CB8AC3E}">
        <p14:creationId xmlns:p14="http://schemas.microsoft.com/office/powerpoint/2010/main" val="1365145827"/>
      </p:ext>
    </p:extLst>
  </p:cSld>
  <p:clrMapOvr>
    <a:masterClrMapping/>
  </p:clrMapOvr>
  <p:transition spd="med"/>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sz="4000" b="1" dirty="0" smtClean="0"/>
              <a:t/>
            </a:r>
            <a:br>
              <a:rPr lang="en-IN" sz="4000" b="1" dirty="0" smtClean="0"/>
            </a:br>
            <a:r>
              <a:rPr lang="en-US" sz="2800" b="1" dirty="0" smtClean="0">
                <a:latin typeface="Arial" panose="020B0604020202020204" pitchFamily="34" charset="0"/>
                <a:cs typeface="Arial" panose="020B0604020202020204" pitchFamily="34" charset="0"/>
              </a:rPr>
              <a:t>Correlation</a:t>
            </a:r>
            <a:r>
              <a:rPr lang="en-IN" sz="3100" b="1" dirty="0" smtClean="0"/>
              <a:t> between Revenue, Rating and </a:t>
            </a:r>
            <a:r>
              <a:rPr lang="en-IN" sz="3100" b="1" dirty="0" err="1" smtClean="0"/>
              <a:t>Metascore</a:t>
            </a:r>
            <a:r>
              <a:rPr lang="en-IN" sz="3100" b="1" dirty="0" smtClean="0"/>
              <a:t> of Movies</a:t>
            </a:r>
            <a:r>
              <a:rPr lang="en-IN" b="1" dirty="0"/>
              <a:t/>
            </a:r>
            <a:br>
              <a:rPr lang="en-IN" b="1" dirty="0"/>
            </a:br>
            <a:endParaRPr lang="en-IN"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3800" y="2478232"/>
            <a:ext cx="7630102" cy="67665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37335152"/>
      </p:ext>
    </p:extLst>
  </p:cSld>
  <p:clrMapOvr>
    <a:masterClrMapping/>
  </p:clrMapOvr>
  <p:transition spd="med"/>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FFCU Business Model"/>
          <p:cNvSpPr txBox="1">
            <a:spLocks noGrp="1"/>
          </p:cNvSpPr>
          <p:nvPr>
            <p:ph type="title"/>
          </p:nvPr>
        </p:nvSpPr>
        <p:spPr>
          <a:prstGeom prst="rect">
            <a:avLst/>
          </a:prstGeom>
        </p:spPr>
        <p:txBody>
          <a:bodyPr>
            <a:normAutofit/>
          </a:bodyPr>
          <a:lstStyle>
            <a:lvl1pPr>
              <a:defRPr>
                <a:solidFill>
                  <a:schemeClr val="accent6">
                    <a:hueOff val="36663"/>
                    <a:satOff val="1899"/>
                    <a:lumOff val="-23748"/>
                  </a:schemeClr>
                </a:solidFill>
                <a:latin typeface="Arial"/>
                <a:ea typeface="Arial"/>
                <a:cs typeface="Arial"/>
                <a:sym typeface="Arial"/>
              </a:defRPr>
            </a:lvl1pPr>
          </a:lstStyle>
          <a:p>
            <a:r>
              <a:rPr lang="en-IN" sz="6000" b="1" dirty="0"/>
              <a:t>Actionable Insights</a:t>
            </a:r>
            <a:endParaRPr sz="6000" dirty="0"/>
          </a:p>
        </p:txBody>
      </p:sp>
      <p:sp>
        <p:nvSpPr>
          <p:cNvPr id="137" name="Since 1954, San Francisco Federal Credit Union has been a member-owned financial institution. As a not-for-profit, we’re able to offer higher dividends on deposit accounts, lower interest rates on loans, and fewer fees than the big banks."/>
          <p:cNvSpPr txBox="1">
            <a:spLocks noGrp="1"/>
          </p:cNvSpPr>
          <p:nvPr>
            <p:ph type="body" idx="1"/>
          </p:nvPr>
        </p:nvSpPr>
        <p:spPr>
          <a:xfrm>
            <a:off x="508000" y="2178050"/>
            <a:ext cx="11988800" cy="6889750"/>
          </a:xfrm>
          <a:prstGeom prst="rect">
            <a:avLst/>
          </a:prstGeom>
        </p:spPr>
        <p:txBody>
          <a:bodyPr>
            <a:normAutofit fontScale="92500" lnSpcReduction="10000"/>
          </a:bodyPr>
          <a:lstStyle>
            <a:lvl1pPr>
              <a:defRPr>
                <a:latin typeface="Arial"/>
                <a:ea typeface="Arial"/>
                <a:cs typeface="Arial"/>
                <a:sym typeface="Arial"/>
              </a:defRPr>
            </a:lvl1pPr>
          </a:lstStyle>
          <a:p>
            <a:r>
              <a:rPr lang="en-IN" sz="2600" b="1" dirty="0" smtClean="0"/>
              <a:t>1</a:t>
            </a:r>
            <a:r>
              <a:rPr lang="en-IN" sz="2600" b="1" dirty="0">
                <a:solidFill>
                  <a:schemeClr val="tx1">
                    <a:lumMod val="50000"/>
                  </a:schemeClr>
                </a:solidFill>
              </a:rPr>
              <a:t>) 'Genre' of the Movie </a:t>
            </a:r>
            <a:r>
              <a:rPr lang="en-IN" sz="2600" b="1" dirty="0"/>
              <a:t>: </a:t>
            </a:r>
            <a:r>
              <a:rPr lang="en-IN" sz="2600" b="1" dirty="0" smtClean="0"/>
              <a:t> </a:t>
            </a:r>
            <a:r>
              <a:rPr lang="en-IN" sz="2400" dirty="0" smtClean="0"/>
              <a:t>Individual </a:t>
            </a:r>
            <a:r>
              <a:rPr lang="en-IN" sz="2400" dirty="0"/>
              <a:t>Genre </a:t>
            </a:r>
            <a:r>
              <a:rPr lang="en-IN" sz="2400" b="1" dirty="0"/>
              <a:t>: Action , Adventure ,Drama ,</a:t>
            </a:r>
            <a:r>
              <a:rPr lang="en-IN" sz="2400" b="1" dirty="0" smtClean="0"/>
              <a:t>Comedy</a:t>
            </a:r>
          </a:p>
          <a:p>
            <a:pPr marL="0" indent="0">
              <a:buNone/>
            </a:pPr>
            <a:r>
              <a:rPr lang="en-IN" sz="2400" dirty="0" smtClean="0"/>
              <a:t>                        Genre </a:t>
            </a:r>
            <a:r>
              <a:rPr lang="en-IN" sz="2400" dirty="0"/>
              <a:t>in Combination : 1) </a:t>
            </a:r>
            <a:r>
              <a:rPr lang="en-IN" sz="2400" dirty="0" err="1">
                <a:solidFill>
                  <a:srgbClr val="00B050"/>
                </a:solidFill>
              </a:rPr>
              <a:t>Action,Adventure,Sci</a:t>
            </a:r>
            <a:r>
              <a:rPr lang="en-IN" sz="2400" dirty="0">
                <a:solidFill>
                  <a:srgbClr val="00B050"/>
                </a:solidFill>
              </a:rPr>
              <a:t>-Fi </a:t>
            </a:r>
            <a:r>
              <a:rPr lang="en-IN" sz="2400" dirty="0" smtClean="0">
                <a:solidFill>
                  <a:srgbClr val="00B050"/>
                </a:solidFill>
              </a:rPr>
              <a:t>  </a:t>
            </a:r>
          </a:p>
          <a:p>
            <a:pPr marL="0" indent="0">
              <a:buNone/>
            </a:pPr>
            <a:r>
              <a:rPr lang="en-IN" sz="2400" dirty="0" smtClean="0"/>
              <a:t>                                                               2) </a:t>
            </a:r>
            <a:r>
              <a:rPr lang="en-IN" sz="2400" dirty="0" err="1" smtClean="0">
                <a:solidFill>
                  <a:srgbClr val="FF0000"/>
                </a:solidFill>
              </a:rPr>
              <a:t>Animation,Adventure,Comedy</a:t>
            </a:r>
            <a:r>
              <a:rPr lang="en-IN" sz="2400" dirty="0" smtClean="0">
                <a:solidFill>
                  <a:srgbClr val="FF0000"/>
                </a:solidFill>
              </a:rPr>
              <a:t>              	                                                                                   	                                                    </a:t>
            </a:r>
          </a:p>
          <a:p>
            <a:pPr marL="0" indent="0">
              <a:buNone/>
            </a:pPr>
            <a:r>
              <a:rPr lang="en-IN" sz="2400" dirty="0" smtClean="0"/>
              <a:t>                                                              </a:t>
            </a:r>
            <a:r>
              <a:rPr lang="en-IN" sz="2400" dirty="0" smtClean="0">
                <a:solidFill>
                  <a:schemeClr val="bg1">
                    <a:lumMod val="90000"/>
                    <a:lumOff val="10000"/>
                  </a:schemeClr>
                </a:solidFill>
              </a:rPr>
              <a:t>3)</a:t>
            </a:r>
            <a:r>
              <a:rPr lang="en-IN" sz="2400" dirty="0" err="1" smtClean="0">
                <a:solidFill>
                  <a:schemeClr val="bg1">
                    <a:lumMod val="90000"/>
                    <a:lumOff val="10000"/>
                  </a:schemeClr>
                </a:solidFill>
              </a:rPr>
              <a:t>Action,Adventure,Fantasy</a:t>
            </a:r>
            <a:r>
              <a:rPr lang="en-IN" sz="2400" dirty="0" smtClean="0">
                <a:solidFill>
                  <a:schemeClr val="bg1">
                    <a:lumMod val="90000"/>
                    <a:lumOff val="10000"/>
                  </a:schemeClr>
                </a:solidFill>
              </a:rPr>
              <a:t> </a:t>
            </a:r>
          </a:p>
          <a:p>
            <a:pPr marL="3759200" lvl="8" indent="0">
              <a:buNone/>
            </a:pPr>
            <a:r>
              <a:rPr lang="en-IN" sz="2400" dirty="0" smtClean="0"/>
              <a:t>              4)</a:t>
            </a:r>
            <a:r>
              <a:rPr lang="en-IN" sz="2400" dirty="0" err="1" smtClean="0">
                <a:solidFill>
                  <a:schemeClr val="accent5">
                    <a:lumMod val="75000"/>
                  </a:schemeClr>
                </a:solidFill>
              </a:rPr>
              <a:t>Adventure,Family,Fantasy</a:t>
            </a:r>
            <a:r>
              <a:rPr lang="en-IN" sz="2400" dirty="0" smtClean="0">
                <a:solidFill>
                  <a:schemeClr val="accent5">
                    <a:lumMod val="75000"/>
                  </a:schemeClr>
                </a:solidFill>
              </a:rPr>
              <a:t> </a:t>
            </a:r>
            <a:endParaRPr lang="en-IN" sz="2400" dirty="0">
              <a:solidFill>
                <a:schemeClr val="accent5">
                  <a:lumMod val="75000"/>
                </a:schemeClr>
              </a:solidFill>
            </a:endParaRPr>
          </a:p>
          <a:p>
            <a:endParaRPr lang="en-IN" sz="2400" b="1" dirty="0" smtClean="0"/>
          </a:p>
          <a:p>
            <a:r>
              <a:rPr lang="en-IN" sz="2400" b="1" dirty="0" smtClean="0"/>
              <a:t> </a:t>
            </a:r>
            <a:r>
              <a:rPr lang="en-IN" sz="2600" b="1" dirty="0" smtClean="0">
                <a:solidFill>
                  <a:schemeClr val="tx1">
                    <a:lumMod val="50000"/>
                  </a:schemeClr>
                </a:solidFill>
              </a:rPr>
              <a:t>2</a:t>
            </a:r>
            <a:r>
              <a:rPr lang="en-IN" sz="2600" b="1" dirty="0">
                <a:solidFill>
                  <a:schemeClr val="tx1">
                    <a:lumMod val="50000"/>
                  </a:schemeClr>
                </a:solidFill>
              </a:rPr>
              <a:t>) Ideal Runtime of the movie </a:t>
            </a:r>
            <a:r>
              <a:rPr lang="en-IN" sz="2600" b="1" dirty="0"/>
              <a:t>: </a:t>
            </a:r>
            <a:r>
              <a:rPr lang="en-IN" sz="2400" b="1" dirty="0"/>
              <a:t>Duration Type </a:t>
            </a:r>
            <a:r>
              <a:rPr lang="en-IN" sz="2400" b="1" dirty="0" smtClean="0"/>
              <a:t>should </a:t>
            </a:r>
            <a:r>
              <a:rPr lang="en-IN" sz="2400" b="1" dirty="0"/>
              <a:t>be in( ' Long ',Average </a:t>
            </a:r>
            <a:r>
              <a:rPr lang="en-IN" sz="2400" b="1" dirty="0" smtClean="0"/>
              <a:t>)</a:t>
            </a:r>
          </a:p>
          <a:p>
            <a:r>
              <a:rPr lang="en-IN" sz="2400" dirty="0"/>
              <a:t> </a:t>
            </a:r>
            <a:r>
              <a:rPr lang="en-IN" sz="2400" dirty="0" smtClean="0"/>
              <a:t>                                                        Runtime </a:t>
            </a:r>
            <a:r>
              <a:rPr lang="en-IN" sz="2400" dirty="0"/>
              <a:t>(Minutes) </a:t>
            </a:r>
            <a:r>
              <a:rPr lang="en-IN" sz="2400" dirty="0" smtClean="0"/>
              <a:t>  &gt;</a:t>
            </a:r>
            <a:r>
              <a:rPr lang="en-IN" sz="2400" dirty="0"/>
              <a:t>150 : Very Long </a:t>
            </a:r>
          </a:p>
          <a:p>
            <a:r>
              <a:rPr lang="en-IN" sz="2400" dirty="0" smtClean="0"/>
              <a:t>                                                         Runtime </a:t>
            </a:r>
            <a:r>
              <a:rPr lang="en-IN" sz="2400" dirty="0"/>
              <a:t>(Minutes) &gt;120 : Long </a:t>
            </a:r>
            <a:endParaRPr lang="en-IN" sz="2400" dirty="0" smtClean="0"/>
          </a:p>
          <a:p>
            <a:pPr marL="0" indent="0" algn="ctr">
              <a:buNone/>
            </a:pPr>
            <a:r>
              <a:rPr lang="en-IN" sz="2400" dirty="0" smtClean="0"/>
              <a:t>                           Runtime </a:t>
            </a:r>
            <a:r>
              <a:rPr lang="en-IN" sz="2400" dirty="0"/>
              <a:t>(Minutes) &gt; 90 : </a:t>
            </a:r>
            <a:r>
              <a:rPr lang="en-IN" sz="2400" dirty="0" smtClean="0"/>
              <a:t>Average</a:t>
            </a:r>
          </a:p>
          <a:p>
            <a:pPr marL="0" indent="0" algn="ctr">
              <a:buNone/>
            </a:pPr>
            <a:r>
              <a:rPr lang="en-IN" sz="2400" dirty="0" smtClean="0"/>
              <a:t>                         Runtime </a:t>
            </a:r>
            <a:r>
              <a:rPr lang="en-IN" sz="2400" dirty="0"/>
              <a:t>(Minutes) &lt; 90 : </a:t>
            </a:r>
            <a:r>
              <a:rPr lang="en-IN" sz="2400" dirty="0" smtClean="0"/>
              <a:t>Short</a:t>
            </a:r>
            <a:endParaRPr lang="en-IN" sz="2400" dirty="0"/>
          </a:p>
        </p:txBody>
      </p:sp>
    </p:spTree>
    <p:extLst>
      <p:ext uri="{BB962C8B-B14F-4D97-AF65-F5344CB8AC3E}">
        <p14:creationId xmlns:p14="http://schemas.microsoft.com/office/powerpoint/2010/main" val="3533684327"/>
      </p:ext>
    </p:extLst>
  </p:cSld>
  <p:clrMapOvr>
    <a:masterClrMapping/>
  </p:clrMapOvr>
  <p:transition spd="med"/>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FFCU Business Model"/>
          <p:cNvSpPr txBox="1">
            <a:spLocks noGrp="1"/>
          </p:cNvSpPr>
          <p:nvPr>
            <p:ph type="title"/>
          </p:nvPr>
        </p:nvSpPr>
        <p:spPr>
          <a:prstGeom prst="rect">
            <a:avLst/>
          </a:prstGeom>
        </p:spPr>
        <p:txBody>
          <a:bodyPr/>
          <a:lstStyle>
            <a:lvl1pPr>
              <a:defRPr>
                <a:solidFill>
                  <a:schemeClr val="accent6">
                    <a:hueOff val="36663"/>
                    <a:satOff val="1899"/>
                    <a:lumOff val="-23748"/>
                  </a:schemeClr>
                </a:solidFill>
                <a:latin typeface="Arial"/>
                <a:ea typeface="Arial"/>
                <a:cs typeface="Arial"/>
                <a:sym typeface="Arial"/>
              </a:defRPr>
            </a:lvl1pPr>
          </a:lstStyle>
          <a:p>
            <a:r>
              <a:rPr lang="en-IN" b="1" dirty="0"/>
              <a:t>Actionable Insights</a:t>
            </a:r>
            <a:endParaRPr dirty="0"/>
          </a:p>
        </p:txBody>
      </p:sp>
      <p:sp>
        <p:nvSpPr>
          <p:cNvPr id="137" name="Since 1954, San Francisco Federal Credit Union has been a member-owned financial institution. As a not-for-profit, we’re able to offer higher dividends on deposit accounts, lower interest rates on loans, and fewer fees than the big banks."/>
          <p:cNvSpPr txBox="1">
            <a:spLocks noGrp="1"/>
          </p:cNvSpPr>
          <p:nvPr>
            <p:ph type="body" idx="1"/>
          </p:nvPr>
        </p:nvSpPr>
        <p:spPr>
          <a:xfrm>
            <a:off x="508000" y="2178050"/>
            <a:ext cx="11988800" cy="6889750"/>
          </a:xfrm>
          <a:prstGeom prst="rect">
            <a:avLst/>
          </a:prstGeom>
        </p:spPr>
        <p:txBody>
          <a:bodyPr>
            <a:normAutofit/>
          </a:bodyPr>
          <a:lstStyle>
            <a:lvl1pPr>
              <a:defRPr>
                <a:latin typeface="Arial"/>
                <a:ea typeface="Arial"/>
                <a:cs typeface="Arial"/>
                <a:sym typeface="Arial"/>
              </a:defRPr>
            </a:lvl1pPr>
          </a:lstStyle>
          <a:p>
            <a:r>
              <a:rPr lang="en-IN" sz="2800" b="1" dirty="0"/>
              <a:t>3) </a:t>
            </a:r>
            <a:r>
              <a:rPr lang="en-IN" sz="2800" b="1" dirty="0">
                <a:solidFill>
                  <a:schemeClr val="tx1">
                    <a:lumMod val="50000"/>
                  </a:schemeClr>
                </a:solidFill>
              </a:rPr>
              <a:t>Directors to Choose for the Movie </a:t>
            </a:r>
            <a:r>
              <a:rPr lang="en-IN" sz="2800" b="1" dirty="0"/>
              <a:t>: </a:t>
            </a:r>
            <a:r>
              <a:rPr lang="en-IN" sz="2800" dirty="0"/>
              <a:t>David Yates ,J. J. Abrams , Christopher Nolan , Michael Bay , Francis Lawrence</a:t>
            </a:r>
          </a:p>
          <a:p>
            <a:pPr marL="0" indent="0">
              <a:buNone/>
            </a:pPr>
            <a:r>
              <a:rPr lang="en-IN" sz="2800" dirty="0" smtClean="0"/>
              <a:t>		if </a:t>
            </a:r>
            <a:r>
              <a:rPr lang="en-IN" sz="2800" dirty="0"/>
              <a:t>we go Genre wise : </a:t>
            </a:r>
            <a:r>
              <a:rPr lang="en-IN" sz="2000" b="1" dirty="0"/>
              <a:t>Adventure ,Action : </a:t>
            </a:r>
            <a:r>
              <a:rPr lang="en-IN" sz="2000" b="1" dirty="0">
                <a:solidFill>
                  <a:srgbClr val="00B050"/>
                </a:solidFill>
              </a:rPr>
              <a:t>David Yates </a:t>
            </a:r>
            <a:r>
              <a:rPr lang="en-IN" sz="2000" b="1" dirty="0" smtClean="0">
                <a:solidFill>
                  <a:srgbClr val="00B050"/>
                </a:solidFill>
              </a:rPr>
              <a:t>,J.J</a:t>
            </a:r>
            <a:r>
              <a:rPr lang="en-IN" sz="2000" b="1" dirty="0">
                <a:solidFill>
                  <a:srgbClr val="00B050"/>
                </a:solidFill>
              </a:rPr>
              <a:t>. Abram </a:t>
            </a:r>
            <a:r>
              <a:rPr lang="en-IN" sz="2400" b="1" dirty="0" smtClean="0"/>
              <a:t>	</a:t>
            </a:r>
            <a:r>
              <a:rPr lang="en-IN" sz="2400" dirty="0" smtClean="0"/>
              <a:t>		                                   	                                                </a:t>
            </a:r>
            <a:r>
              <a:rPr lang="en-IN" sz="2000" b="1" dirty="0" smtClean="0"/>
              <a:t>Fantasy</a:t>
            </a:r>
            <a:r>
              <a:rPr lang="en-IN" sz="2000" dirty="0" smtClean="0"/>
              <a:t> </a:t>
            </a:r>
            <a:r>
              <a:rPr lang="en-IN" sz="2000" dirty="0"/>
              <a:t>: </a:t>
            </a:r>
            <a:r>
              <a:rPr lang="en-IN" sz="2000" b="1" dirty="0">
                <a:solidFill>
                  <a:srgbClr val="00B050"/>
                </a:solidFill>
              </a:rPr>
              <a:t>David Yates  </a:t>
            </a:r>
            <a:r>
              <a:rPr lang="en-IN" sz="2000" dirty="0" smtClean="0"/>
              <a:t>, </a:t>
            </a:r>
            <a:r>
              <a:rPr lang="en-IN" sz="2000" b="1" dirty="0" smtClean="0"/>
              <a:t>SCI-FI </a:t>
            </a:r>
            <a:r>
              <a:rPr lang="en-IN" sz="2000" dirty="0"/>
              <a:t>: </a:t>
            </a:r>
            <a:r>
              <a:rPr lang="en-IN" sz="2000" b="1" dirty="0">
                <a:solidFill>
                  <a:srgbClr val="00B050"/>
                </a:solidFill>
              </a:rPr>
              <a:t>Michael </a:t>
            </a:r>
            <a:r>
              <a:rPr lang="en-IN" sz="2000" b="1" dirty="0" smtClean="0">
                <a:solidFill>
                  <a:srgbClr val="00B050"/>
                </a:solidFill>
              </a:rPr>
              <a:t>Bay</a:t>
            </a:r>
          </a:p>
          <a:p>
            <a:r>
              <a:rPr lang="en-IN" sz="2800" b="1" dirty="0" smtClean="0">
                <a:solidFill>
                  <a:schemeClr val="tx1">
                    <a:lumMod val="50000"/>
                  </a:schemeClr>
                </a:solidFill>
              </a:rPr>
              <a:t>4</a:t>
            </a:r>
            <a:r>
              <a:rPr lang="en-IN" sz="2800" b="1" dirty="0">
                <a:solidFill>
                  <a:schemeClr val="tx1">
                    <a:lumMod val="50000"/>
                  </a:schemeClr>
                </a:solidFill>
              </a:rPr>
              <a:t>) Actor/Actress to choose for the Movie </a:t>
            </a:r>
            <a:r>
              <a:rPr lang="en-IN" sz="2800" dirty="0"/>
              <a:t>: </a:t>
            </a:r>
            <a:endParaRPr lang="en-IN" sz="2800" dirty="0" smtClean="0"/>
          </a:p>
          <a:p>
            <a:pPr marL="0" indent="0">
              <a:buNone/>
            </a:pPr>
            <a:r>
              <a:rPr lang="en-IN" sz="2800" dirty="0" smtClean="0"/>
              <a:t>		  Actor : </a:t>
            </a:r>
            <a:r>
              <a:rPr lang="en-IN" sz="2000" b="1" dirty="0">
                <a:solidFill>
                  <a:srgbClr val="7030A0"/>
                </a:solidFill>
              </a:rPr>
              <a:t>Robert Downey </a:t>
            </a:r>
            <a:r>
              <a:rPr lang="en-IN" sz="2000" b="1" dirty="0" smtClean="0">
                <a:solidFill>
                  <a:srgbClr val="7030A0"/>
                </a:solidFill>
              </a:rPr>
              <a:t>,</a:t>
            </a:r>
            <a:r>
              <a:rPr lang="en-IN" sz="2000" b="1" dirty="0">
                <a:solidFill>
                  <a:srgbClr val="7030A0"/>
                </a:solidFill>
              </a:rPr>
              <a:t> Liam </a:t>
            </a:r>
            <a:r>
              <a:rPr lang="en-IN" sz="2000" b="1" dirty="0" smtClean="0">
                <a:solidFill>
                  <a:srgbClr val="7030A0"/>
                </a:solidFill>
              </a:rPr>
              <a:t>Hemsworth ,</a:t>
            </a:r>
            <a:r>
              <a:rPr lang="en-IN" sz="2000" dirty="0"/>
              <a:t> </a:t>
            </a:r>
            <a:r>
              <a:rPr lang="en-IN" sz="2000" b="1" dirty="0">
                <a:solidFill>
                  <a:srgbClr val="7030A0"/>
                </a:solidFill>
              </a:rPr>
              <a:t>Josh </a:t>
            </a:r>
            <a:r>
              <a:rPr lang="en-IN" sz="2000" b="1" dirty="0" smtClean="0">
                <a:solidFill>
                  <a:srgbClr val="7030A0"/>
                </a:solidFill>
              </a:rPr>
              <a:t>Hutcherson </a:t>
            </a:r>
            <a:r>
              <a:rPr lang="en-IN" sz="2000" dirty="0" smtClean="0">
                <a:solidFill>
                  <a:srgbClr val="7030A0"/>
                </a:solidFill>
              </a:rPr>
              <a:t>,</a:t>
            </a:r>
            <a:r>
              <a:rPr lang="en-IN" sz="2000" b="1" dirty="0" smtClean="0">
                <a:solidFill>
                  <a:srgbClr val="7030A0"/>
                </a:solidFill>
              </a:rPr>
              <a:t> </a:t>
            </a:r>
            <a:r>
              <a:rPr lang="en-IN" sz="2000" b="1" dirty="0">
                <a:solidFill>
                  <a:srgbClr val="7030A0"/>
                </a:solidFill>
              </a:rPr>
              <a:t>Will Smith </a:t>
            </a:r>
          </a:p>
          <a:p>
            <a:pPr marL="0" indent="0">
              <a:buNone/>
            </a:pPr>
            <a:r>
              <a:rPr lang="en-IN" sz="2800" dirty="0" smtClean="0"/>
              <a:t>              Actress  :</a:t>
            </a:r>
            <a:r>
              <a:rPr lang="en-IN" sz="2000" b="1" dirty="0" smtClean="0">
                <a:solidFill>
                  <a:srgbClr val="FF0000"/>
                </a:solidFill>
              </a:rPr>
              <a:t>Jennifer </a:t>
            </a:r>
            <a:r>
              <a:rPr lang="en-IN" sz="2000" b="1" dirty="0">
                <a:solidFill>
                  <a:srgbClr val="FF0000"/>
                </a:solidFill>
              </a:rPr>
              <a:t>Lawrence</a:t>
            </a:r>
            <a:r>
              <a:rPr lang="en-IN" sz="2000" dirty="0">
                <a:solidFill>
                  <a:srgbClr val="FF0000"/>
                </a:solidFill>
              </a:rPr>
              <a:t> , </a:t>
            </a:r>
            <a:r>
              <a:rPr lang="en-IN" sz="2000" b="1" dirty="0">
                <a:solidFill>
                  <a:srgbClr val="FF0000"/>
                </a:solidFill>
              </a:rPr>
              <a:t>Christian Bale</a:t>
            </a:r>
            <a:r>
              <a:rPr lang="en-IN" sz="2000" b="1" dirty="0"/>
              <a:t> </a:t>
            </a:r>
            <a:r>
              <a:rPr lang="en-IN" sz="2000" dirty="0"/>
              <a:t>,</a:t>
            </a:r>
            <a:r>
              <a:rPr lang="en-IN" sz="2000" b="1" dirty="0">
                <a:solidFill>
                  <a:srgbClr val="FF0000"/>
                </a:solidFill>
              </a:rPr>
              <a:t>Zoe Saldana </a:t>
            </a:r>
            <a:r>
              <a:rPr lang="en-IN" sz="2000" dirty="0"/>
              <a:t>, </a:t>
            </a:r>
            <a:r>
              <a:rPr lang="en-IN" sz="2000" b="1" dirty="0">
                <a:solidFill>
                  <a:srgbClr val="FF0000"/>
                </a:solidFill>
              </a:rPr>
              <a:t>Emma Watson</a:t>
            </a:r>
            <a:r>
              <a:rPr lang="en-IN" sz="2000" b="1" dirty="0" smtClean="0">
                <a:solidFill>
                  <a:srgbClr val="FF0000"/>
                </a:solidFill>
              </a:rPr>
              <a:t> </a:t>
            </a:r>
          </a:p>
          <a:p>
            <a:pPr marL="0" indent="0">
              <a:buNone/>
            </a:pPr>
            <a:r>
              <a:rPr lang="en-IN" sz="2800" b="1" dirty="0" smtClean="0">
                <a:solidFill>
                  <a:schemeClr val="tx1">
                    <a:lumMod val="50000"/>
                  </a:schemeClr>
                </a:solidFill>
              </a:rPr>
              <a:t>5</a:t>
            </a:r>
            <a:r>
              <a:rPr lang="en-IN" sz="2800" b="1" dirty="0">
                <a:solidFill>
                  <a:schemeClr val="tx1">
                    <a:lumMod val="50000"/>
                  </a:schemeClr>
                </a:solidFill>
              </a:rPr>
              <a:t>) </a:t>
            </a:r>
            <a:r>
              <a:rPr lang="en-IN" sz="2800" b="1" dirty="0" smtClean="0">
                <a:solidFill>
                  <a:schemeClr val="tx1">
                    <a:lumMod val="50000"/>
                  </a:schemeClr>
                </a:solidFill>
              </a:rPr>
              <a:t>Average </a:t>
            </a:r>
            <a:r>
              <a:rPr lang="en-IN" sz="2800" b="1" dirty="0">
                <a:solidFill>
                  <a:schemeClr val="tx1">
                    <a:lumMod val="50000"/>
                  </a:schemeClr>
                </a:solidFill>
              </a:rPr>
              <a:t>Revenue Expectation Based on Ratings </a:t>
            </a:r>
            <a:r>
              <a:rPr lang="en-IN" sz="2800" dirty="0"/>
              <a:t>: </a:t>
            </a:r>
            <a:endParaRPr lang="en-IN" sz="2800" dirty="0" smtClean="0"/>
          </a:p>
          <a:p>
            <a:pPr marL="0" indent="0">
              <a:buNone/>
            </a:pPr>
            <a:r>
              <a:rPr lang="en-IN" sz="2400" dirty="0" smtClean="0"/>
              <a:t>if </a:t>
            </a:r>
            <a:r>
              <a:rPr lang="en-IN" sz="2400" dirty="0"/>
              <a:t>Rating &gt; 8.5 </a:t>
            </a:r>
            <a:r>
              <a:rPr lang="en-IN" sz="2400" dirty="0" smtClean="0"/>
              <a:t>received </a:t>
            </a:r>
            <a:r>
              <a:rPr lang="en-IN" sz="2400" dirty="0"/>
              <a:t>then revenue expected would be greater than 600 Millions </a:t>
            </a:r>
            <a:r>
              <a:rPr lang="en-IN" sz="2800" dirty="0"/>
              <a:t>.</a:t>
            </a:r>
          </a:p>
        </p:txBody>
      </p:sp>
    </p:spTree>
    <p:extLst>
      <p:ext uri="{BB962C8B-B14F-4D97-AF65-F5344CB8AC3E}">
        <p14:creationId xmlns:p14="http://schemas.microsoft.com/office/powerpoint/2010/main" val="2254373662"/>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FFCU Business Model"/>
          <p:cNvSpPr txBox="1">
            <a:spLocks noGrp="1"/>
          </p:cNvSpPr>
          <p:nvPr>
            <p:ph type="title"/>
          </p:nvPr>
        </p:nvSpPr>
        <p:spPr>
          <a:prstGeom prst="rect">
            <a:avLst/>
          </a:prstGeom>
        </p:spPr>
        <p:txBody>
          <a:bodyPr>
            <a:normAutofit/>
          </a:bodyPr>
          <a:lstStyle>
            <a:lvl1pPr>
              <a:defRPr>
                <a:solidFill>
                  <a:schemeClr val="accent6">
                    <a:hueOff val="36663"/>
                    <a:satOff val="1899"/>
                    <a:lumOff val="-23748"/>
                  </a:schemeClr>
                </a:solidFill>
                <a:latin typeface="Arial"/>
                <a:ea typeface="Arial"/>
                <a:cs typeface="Arial"/>
                <a:sym typeface="Arial"/>
              </a:defRPr>
            </a:lvl1pPr>
          </a:lstStyle>
          <a:p>
            <a:r>
              <a:rPr lang="en-US" sz="4800" b="1" dirty="0" smtClean="0"/>
              <a:t>Movie Business Research Project 2017</a:t>
            </a:r>
            <a:endParaRPr sz="4800" b="1" dirty="0"/>
          </a:p>
        </p:txBody>
      </p:sp>
      <p:sp>
        <p:nvSpPr>
          <p:cNvPr id="137" name="Since 1954, San Francisco Federal Credit Union has been a member-owned financial institution. As a not-for-profit, we’re able to offer higher dividends on deposit accounts, lower interest rates on loans, and fewer fees than the big banks."/>
          <p:cNvSpPr txBox="1">
            <a:spLocks noGrp="1"/>
          </p:cNvSpPr>
          <p:nvPr>
            <p:ph type="body" idx="1"/>
          </p:nvPr>
        </p:nvSpPr>
        <p:spPr>
          <a:xfrm>
            <a:off x="508000" y="2178050"/>
            <a:ext cx="11988800" cy="6096000"/>
          </a:xfrm>
          <a:prstGeom prst="rect">
            <a:avLst/>
          </a:prstGeom>
        </p:spPr>
        <p:txBody>
          <a:bodyPr/>
          <a:lstStyle>
            <a:lvl1pPr>
              <a:defRPr>
                <a:latin typeface="Arial"/>
                <a:ea typeface="Arial"/>
                <a:cs typeface="Arial"/>
                <a:sym typeface="Arial"/>
              </a:defRPr>
            </a:lvl1pPr>
          </a:lstStyle>
          <a:p>
            <a:r>
              <a:rPr lang="en-US" dirty="0" smtClean="0"/>
              <a:t>One of My Client “</a:t>
            </a:r>
            <a:r>
              <a:rPr lang="en-US" b="1" dirty="0" smtClean="0"/>
              <a:t>IRA Productions</a:t>
            </a:r>
            <a:r>
              <a:rPr lang="en-US" dirty="0" smtClean="0"/>
              <a:t>”  has recently entered into Area of Movie Production .  They want to know how they can ensure success in future . </a:t>
            </a:r>
            <a:endParaRPr dirty="0"/>
          </a:p>
        </p:txBody>
      </p:sp>
    </p:spTree>
  </p:cSld>
  <p:clrMapOvr>
    <a:masterClrMapping/>
  </p:clrMapOvr>
  <p:transition spd="med"/>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normAutofit/>
          </a:bodyPr>
          <a:lstStyle/>
          <a:p>
            <a:pPr marL="0" indent="0">
              <a:buNone/>
            </a:pPr>
            <a:r>
              <a:rPr lang="en-IN" sz="8000" dirty="0" smtClean="0"/>
              <a:t>             </a:t>
            </a:r>
            <a:endParaRPr lang="en-IN" sz="4000" dirty="0" smtClean="0"/>
          </a:p>
          <a:p>
            <a:pPr marL="0" indent="0">
              <a:buNone/>
            </a:pPr>
            <a:endParaRPr lang="en-IN" sz="4000" dirty="0"/>
          </a:p>
          <a:p>
            <a:pPr marL="0" indent="0">
              <a:buNone/>
            </a:pPr>
            <a:endParaRPr lang="en-IN" sz="4000" dirty="0" smtClean="0"/>
          </a:p>
          <a:p>
            <a:pPr marL="0" indent="0">
              <a:buNone/>
            </a:pPr>
            <a:r>
              <a:rPr lang="en-IN" sz="4000" dirty="0" smtClean="0"/>
              <a:t>Prashant</a:t>
            </a:r>
          </a:p>
          <a:p>
            <a:pPr marL="0" indent="0">
              <a:buNone/>
            </a:pPr>
            <a:r>
              <a:rPr lang="en-IN" sz="4000" dirty="0"/>
              <a:t>m</a:t>
            </a:r>
            <a:r>
              <a:rPr lang="en-IN" sz="4000" dirty="0" smtClean="0"/>
              <a:t>r_prash2003@yahoo.com</a:t>
            </a:r>
            <a:endParaRPr lang="en-IN" sz="4000" dirty="0"/>
          </a:p>
        </p:txBody>
      </p:sp>
      <p:sp>
        <p:nvSpPr>
          <p:cNvPr id="4" name="Rectangle 3"/>
          <p:cNvSpPr/>
          <p:nvPr/>
        </p:nvSpPr>
        <p:spPr>
          <a:xfrm>
            <a:off x="2857168" y="990600"/>
            <a:ext cx="4934364" cy="1107996"/>
          </a:xfrm>
          <a:prstGeom prst="rect">
            <a:avLst/>
          </a:prstGeom>
        </p:spPr>
        <p:txBody>
          <a:bodyPr wrap="none">
            <a:spAutoFit/>
          </a:bodyPr>
          <a:lstStyle/>
          <a:p>
            <a:r>
              <a:rPr lang="en-IN" sz="6600" dirty="0"/>
              <a:t>THANKS…..</a:t>
            </a:r>
          </a:p>
        </p:txBody>
      </p:sp>
    </p:spTree>
    <p:extLst>
      <p:ext uri="{BB962C8B-B14F-4D97-AF65-F5344CB8AC3E}">
        <p14:creationId xmlns:p14="http://schemas.microsoft.com/office/powerpoint/2010/main" val="503823329"/>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8001000"/>
            <a:ext cx="508000" cy="1092200"/>
          </a:xfrm>
        </p:spPr>
        <p:txBody>
          <a:bodyPr>
            <a:normAutofit fontScale="90000"/>
          </a:bodyPr>
          <a:lstStyle/>
          <a:p>
            <a:r>
              <a:rPr lang="en-IN" dirty="0" smtClean="0"/>
              <a:t>..</a:t>
            </a:r>
            <a:endParaRPr lang="en-IN" dirty="0"/>
          </a:p>
        </p:txBody>
      </p:sp>
      <p:sp>
        <p:nvSpPr>
          <p:cNvPr id="14" name="TextBox 13"/>
          <p:cNvSpPr txBox="1"/>
          <p:nvPr/>
        </p:nvSpPr>
        <p:spPr>
          <a:xfrm>
            <a:off x="1930400" y="1079173"/>
            <a:ext cx="9220200" cy="1118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IN" sz="6600" b="0" i="0" u="none" strike="noStrike" cap="none" spc="0" normalizeH="0" baseline="0" dirty="0" smtClean="0">
                <a:ln>
                  <a:noFill/>
                </a:ln>
                <a:solidFill>
                  <a:srgbClr val="414141"/>
                </a:solidFill>
                <a:effectLst/>
                <a:uFillTx/>
                <a:latin typeface="Palatino"/>
                <a:ea typeface="Palatino"/>
                <a:cs typeface="Palatino"/>
                <a:sym typeface="Palatino"/>
              </a:rPr>
              <a:t>Data in Depth </a:t>
            </a:r>
            <a:r>
              <a:rPr kumimoji="0" lang="en-IN" sz="2400" b="0" i="0" u="none" strike="noStrike" cap="none" spc="0" normalizeH="0" baseline="0" dirty="0" smtClean="0">
                <a:ln>
                  <a:noFill/>
                </a:ln>
                <a:solidFill>
                  <a:srgbClr val="414141"/>
                </a:solidFill>
                <a:effectLst/>
                <a:uFillTx/>
                <a:latin typeface="Palatino"/>
                <a:ea typeface="Palatino"/>
                <a:cs typeface="Palatino"/>
                <a:sym typeface="Palatino"/>
              </a:rPr>
              <a:t>….</a:t>
            </a:r>
            <a:endParaRPr kumimoji="0" lang="en-IN" sz="2400" b="0" i="0" u="none" strike="noStrike" cap="none" spc="0" normalizeH="0" baseline="0" dirty="0">
              <a:ln>
                <a:noFill/>
              </a:ln>
              <a:solidFill>
                <a:srgbClr val="414141"/>
              </a:solidFill>
              <a:effectLst/>
              <a:uFillTx/>
              <a:latin typeface="Palatino"/>
              <a:ea typeface="Palatino"/>
              <a:cs typeface="Palatino"/>
              <a:sym typeface="Palatino"/>
            </a:endParaRPr>
          </a:p>
        </p:txBody>
      </p:sp>
      <p:sp>
        <p:nvSpPr>
          <p:cNvPr id="2" name="Rectangle 1"/>
          <p:cNvSpPr/>
          <p:nvPr/>
        </p:nvSpPr>
        <p:spPr>
          <a:xfrm>
            <a:off x="711200" y="2667000"/>
            <a:ext cx="11430000" cy="5262979"/>
          </a:xfrm>
          <a:prstGeom prst="rect">
            <a:avLst/>
          </a:prstGeom>
        </p:spPr>
        <p:txBody>
          <a:bodyPr wrap="square">
            <a:spAutoFit/>
          </a:bodyPr>
          <a:lstStyle/>
          <a:p>
            <a:pPr algn="l"/>
            <a:r>
              <a:rPr lang="en-US" b="1" dirty="0"/>
              <a:t>IMDB (Internet Movie Database): </a:t>
            </a:r>
            <a:r>
              <a:rPr lang="en-US" dirty="0"/>
              <a:t>Popular online database for movies, television programs etc.</a:t>
            </a:r>
          </a:p>
          <a:p>
            <a:pPr algn="l"/>
            <a:endParaRPr lang="en-US" dirty="0"/>
          </a:p>
          <a:p>
            <a:pPr algn="l"/>
            <a:endParaRPr lang="en-US" dirty="0" smtClean="0"/>
          </a:p>
          <a:p>
            <a:pPr algn="l"/>
            <a:r>
              <a:rPr lang="en-US" dirty="0" smtClean="0"/>
              <a:t>IMDB </a:t>
            </a:r>
            <a:r>
              <a:rPr lang="en-US" dirty="0"/>
              <a:t>Registered users: Rate movies on a scale of 1 to 10.</a:t>
            </a:r>
          </a:p>
          <a:p>
            <a:pPr algn="l"/>
            <a:endParaRPr lang="en-US" dirty="0"/>
          </a:p>
          <a:p>
            <a:pPr algn="l"/>
            <a:endParaRPr lang="en-US" dirty="0" smtClean="0"/>
          </a:p>
          <a:p>
            <a:pPr algn="l"/>
            <a:r>
              <a:rPr lang="en-US" dirty="0" smtClean="0"/>
              <a:t>IMDB </a:t>
            </a:r>
            <a:r>
              <a:rPr lang="en-US" dirty="0"/>
              <a:t>Rating: Weighted-Mean Rating displayed beside each movie title.</a:t>
            </a:r>
          </a:p>
          <a:p>
            <a:pPr algn="l"/>
            <a:endParaRPr lang="en-US" dirty="0"/>
          </a:p>
          <a:p>
            <a:pPr algn="l"/>
            <a:endParaRPr lang="en-US" dirty="0" smtClean="0"/>
          </a:p>
          <a:p>
            <a:pPr algn="l"/>
            <a:r>
              <a:rPr lang="en-US" dirty="0" err="1" smtClean="0"/>
              <a:t>Metascore</a:t>
            </a:r>
            <a:r>
              <a:rPr lang="en-US" dirty="0"/>
              <a:t>: IMDB </a:t>
            </a:r>
            <a:r>
              <a:rPr lang="en-US" dirty="0" smtClean="0"/>
              <a:t>displays </a:t>
            </a:r>
            <a:r>
              <a:rPr lang="en-US" dirty="0"/>
              <a:t>rating from metacritic.com</a:t>
            </a:r>
          </a:p>
          <a:p>
            <a:pPr algn="l"/>
            <a:endParaRPr lang="en-US" dirty="0"/>
          </a:p>
          <a:p>
            <a:pPr algn="l"/>
            <a:endParaRPr lang="en-US" dirty="0" smtClean="0"/>
          </a:p>
          <a:p>
            <a:pPr algn="l"/>
            <a:r>
              <a:rPr lang="en-US" dirty="0" smtClean="0"/>
              <a:t>IMDB </a:t>
            </a:r>
            <a:r>
              <a:rPr lang="en-US" dirty="0"/>
              <a:t>Most Popular 1000 movies from 2006-2016 </a:t>
            </a:r>
            <a:endParaRPr lang="en-IN" dirty="0"/>
          </a:p>
        </p:txBody>
      </p:sp>
    </p:spTree>
    <p:extLst>
      <p:ext uri="{BB962C8B-B14F-4D97-AF65-F5344CB8AC3E}">
        <p14:creationId xmlns:p14="http://schemas.microsoft.com/office/powerpoint/2010/main" val="2280170529"/>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FFCU Business Model"/>
          <p:cNvSpPr txBox="1">
            <a:spLocks noGrp="1"/>
          </p:cNvSpPr>
          <p:nvPr>
            <p:ph type="title"/>
          </p:nvPr>
        </p:nvSpPr>
        <p:spPr>
          <a:prstGeom prst="rect">
            <a:avLst/>
          </a:prstGeom>
        </p:spPr>
        <p:txBody>
          <a:bodyPr/>
          <a:lstStyle>
            <a:lvl1pPr>
              <a:defRPr>
                <a:solidFill>
                  <a:schemeClr val="accent6">
                    <a:hueOff val="36663"/>
                    <a:satOff val="1899"/>
                    <a:lumOff val="-23748"/>
                  </a:schemeClr>
                </a:solidFill>
                <a:latin typeface="Arial"/>
                <a:ea typeface="Arial"/>
                <a:cs typeface="Arial"/>
                <a:sym typeface="Arial"/>
              </a:defRPr>
            </a:lvl1pPr>
          </a:lstStyle>
          <a:p>
            <a:r>
              <a:rPr lang="en-US" dirty="0" smtClean="0"/>
              <a:t>Data in Depth ..</a:t>
            </a:r>
            <a:endParaRPr dirty="0"/>
          </a:p>
        </p:txBody>
      </p:sp>
      <p:sp>
        <p:nvSpPr>
          <p:cNvPr id="140" name="Serves San Francisco and San Mateo Counties…"/>
          <p:cNvSpPr txBox="1">
            <a:spLocks noGrp="1"/>
          </p:cNvSpPr>
          <p:nvPr>
            <p:ph type="body" idx="1"/>
          </p:nvPr>
        </p:nvSpPr>
        <p:spPr>
          <a:xfrm>
            <a:off x="508000" y="2324100"/>
            <a:ext cx="11988800" cy="6096000"/>
          </a:xfrm>
          <a:prstGeom prst="rect">
            <a:avLst/>
          </a:prstGeom>
        </p:spPr>
        <p:txBody>
          <a:bodyPr/>
          <a:lstStyle/>
          <a:p>
            <a:pPr>
              <a:defRPr>
                <a:latin typeface="Arial"/>
                <a:ea typeface="Arial"/>
                <a:cs typeface="Arial"/>
                <a:sym typeface="Arial"/>
              </a:defRPr>
            </a:pPr>
            <a:r>
              <a:rPr lang="en-US" dirty="0" smtClean="0"/>
              <a:t>Data in depth</a:t>
            </a:r>
            <a:endParaRPr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8800" y="2971800"/>
            <a:ext cx="12039600" cy="48946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0" y="8001000"/>
            <a:ext cx="508000" cy="1092200"/>
          </a:xfrm>
        </p:spPr>
        <p:txBody>
          <a:bodyPr>
            <a:normAutofit fontScale="90000"/>
          </a:bodyPr>
          <a:lstStyle/>
          <a:p>
            <a:r>
              <a:rPr lang="en-IN" dirty="0" smtClean="0"/>
              <a:t>..</a:t>
            </a:r>
            <a:endParaRPr lang="en-IN" dirty="0"/>
          </a:p>
        </p:txBody>
      </p:sp>
      <p:pic>
        <p:nvPicPr>
          <p:cNvPr id="11" name="Picture 8"/>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35709" y="2438400"/>
            <a:ext cx="6023315" cy="2971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97255" y="5708073"/>
            <a:ext cx="12177133" cy="339641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 name="Picture 6"/>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62730" y="2473036"/>
            <a:ext cx="6111658" cy="30228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4" name="TextBox 13"/>
          <p:cNvSpPr txBox="1"/>
          <p:nvPr/>
        </p:nvSpPr>
        <p:spPr>
          <a:xfrm>
            <a:off x="1930400" y="1079173"/>
            <a:ext cx="9220200" cy="11182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IN" sz="6600" b="0" i="0" u="none" strike="noStrike" cap="none" spc="0" normalizeH="0" baseline="0" dirty="0" smtClean="0">
                <a:ln>
                  <a:noFill/>
                </a:ln>
                <a:solidFill>
                  <a:srgbClr val="414141"/>
                </a:solidFill>
                <a:effectLst/>
                <a:uFillTx/>
                <a:latin typeface="Palatino"/>
                <a:ea typeface="Palatino"/>
                <a:cs typeface="Palatino"/>
                <a:sym typeface="Palatino"/>
              </a:rPr>
              <a:t>Data in Depth </a:t>
            </a:r>
            <a:r>
              <a:rPr kumimoji="0" lang="en-IN" sz="2400" b="0" i="0" u="none" strike="noStrike" cap="none" spc="0" normalizeH="0" baseline="0" dirty="0" smtClean="0">
                <a:ln>
                  <a:noFill/>
                </a:ln>
                <a:solidFill>
                  <a:srgbClr val="414141"/>
                </a:solidFill>
                <a:effectLst/>
                <a:uFillTx/>
                <a:latin typeface="Palatino"/>
                <a:ea typeface="Palatino"/>
                <a:cs typeface="Palatino"/>
                <a:sym typeface="Palatino"/>
              </a:rPr>
              <a:t>….</a:t>
            </a:r>
            <a:endParaRPr kumimoji="0" lang="en-IN" sz="2400" b="0" i="0" u="none" strike="noStrike" cap="none" spc="0" normalizeH="0" baseline="0" dirty="0">
              <a:ln>
                <a:noFill/>
              </a:ln>
              <a:solidFill>
                <a:srgbClr val="414141"/>
              </a:solidFill>
              <a:effectLst/>
              <a:uFillTx/>
              <a:latin typeface="Palatino"/>
              <a:ea typeface="Palatino"/>
              <a:cs typeface="Palatino"/>
              <a:sym typeface="Palatino"/>
            </a:endParaRPr>
          </a:p>
        </p:txBody>
      </p:sp>
    </p:spTree>
    <p:extLst>
      <p:ext uri="{BB962C8B-B14F-4D97-AF65-F5344CB8AC3E}">
        <p14:creationId xmlns:p14="http://schemas.microsoft.com/office/powerpoint/2010/main" val="1065894582"/>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FFCU Business Model"/>
          <p:cNvSpPr txBox="1">
            <a:spLocks noGrp="1"/>
          </p:cNvSpPr>
          <p:nvPr>
            <p:ph type="title"/>
          </p:nvPr>
        </p:nvSpPr>
        <p:spPr>
          <a:prstGeom prst="rect">
            <a:avLst/>
          </a:prstGeom>
        </p:spPr>
        <p:txBody>
          <a:bodyPr/>
          <a:lstStyle>
            <a:lvl1pPr>
              <a:defRPr>
                <a:solidFill>
                  <a:schemeClr val="accent6">
                    <a:hueOff val="36663"/>
                    <a:satOff val="1899"/>
                    <a:lumOff val="-23748"/>
                  </a:schemeClr>
                </a:solidFill>
                <a:latin typeface="Arial"/>
                <a:ea typeface="Arial"/>
                <a:cs typeface="Arial"/>
                <a:sym typeface="Arial"/>
              </a:defRPr>
            </a:lvl1pPr>
          </a:lstStyle>
          <a:p>
            <a:r>
              <a:rPr lang="en-US" dirty="0" smtClean="0"/>
              <a:t>Data in Depth ..</a:t>
            </a:r>
            <a:endParaRPr dirty="0"/>
          </a:p>
        </p:txBody>
      </p:sp>
      <p:sp>
        <p:nvSpPr>
          <p:cNvPr id="140" name="Serves San Francisco and San Mateo Counties…"/>
          <p:cNvSpPr txBox="1">
            <a:spLocks noGrp="1"/>
          </p:cNvSpPr>
          <p:nvPr>
            <p:ph type="body" idx="1"/>
          </p:nvPr>
        </p:nvSpPr>
        <p:spPr>
          <a:xfrm>
            <a:off x="508000" y="2324100"/>
            <a:ext cx="11988800" cy="6096000"/>
          </a:xfrm>
          <a:prstGeom prst="rect">
            <a:avLst/>
          </a:prstGeom>
        </p:spPr>
        <p:txBody>
          <a:bodyPr/>
          <a:lstStyle/>
          <a:p>
            <a:pPr>
              <a:buFont typeface="Wingdings" panose="05000000000000000000" pitchFamily="2" charset="2"/>
              <a:buChar char="q"/>
              <a:defRPr>
                <a:latin typeface="Arial"/>
                <a:ea typeface="Arial"/>
                <a:cs typeface="Arial"/>
                <a:sym typeface="Arial"/>
              </a:defRPr>
            </a:pPr>
            <a:r>
              <a:rPr lang="en-IN" sz="1800" b="1" dirty="0" smtClean="0"/>
              <a:t>Data consist of 1000 Movies </a:t>
            </a:r>
          </a:p>
          <a:p>
            <a:pPr>
              <a:buFont typeface="Wingdings" panose="05000000000000000000" pitchFamily="2" charset="2"/>
              <a:buChar char="q"/>
              <a:defRPr>
                <a:latin typeface="Arial"/>
                <a:ea typeface="Arial"/>
                <a:cs typeface="Arial"/>
                <a:sym typeface="Arial"/>
              </a:defRPr>
            </a:pPr>
            <a:r>
              <a:rPr lang="en-IN" sz="1800" b="1" dirty="0" smtClean="0"/>
              <a:t>All Movies are Unique . There </a:t>
            </a:r>
            <a:r>
              <a:rPr lang="en-IN" sz="1800" b="1" dirty="0"/>
              <a:t> </a:t>
            </a:r>
            <a:r>
              <a:rPr lang="en-IN" sz="1800" b="1" dirty="0" smtClean="0"/>
              <a:t>is no duplicate Data</a:t>
            </a:r>
          </a:p>
          <a:p>
            <a:pPr>
              <a:buFont typeface="Wingdings" panose="05000000000000000000" pitchFamily="2" charset="2"/>
              <a:buChar char="q"/>
              <a:defRPr>
                <a:latin typeface="Arial"/>
                <a:ea typeface="Arial"/>
                <a:cs typeface="Arial"/>
                <a:sym typeface="Arial"/>
              </a:defRPr>
            </a:pPr>
            <a:r>
              <a:rPr lang="en-IN" sz="1800" b="1" dirty="0" smtClean="0"/>
              <a:t>There are </a:t>
            </a:r>
            <a:r>
              <a:rPr lang="en-IN" sz="1800" b="1" dirty="0" err="1" smtClean="0"/>
              <a:t>NaN</a:t>
            </a:r>
            <a:r>
              <a:rPr lang="en-IN" sz="1800" b="1" dirty="0" smtClean="0"/>
              <a:t> (Blank) Values for </a:t>
            </a:r>
            <a:r>
              <a:rPr lang="en-IN" sz="1800" b="1" dirty="0" err="1" smtClean="0"/>
              <a:t>Metascore</a:t>
            </a:r>
            <a:r>
              <a:rPr lang="en-IN" sz="1800" b="1" dirty="0" smtClean="0"/>
              <a:t> and Revenue Millions </a:t>
            </a:r>
          </a:p>
          <a:p>
            <a:pPr>
              <a:buFont typeface="Wingdings" panose="05000000000000000000" pitchFamily="2" charset="2"/>
              <a:buChar char="q"/>
            </a:pPr>
            <a:r>
              <a:rPr lang="en-IN" sz="1800" b="1" dirty="0" err="1">
                <a:hlinkClick r:id="rId2"/>
              </a:rPr>
              <a:t>Metascore</a:t>
            </a:r>
            <a:r>
              <a:rPr lang="en-IN" sz="1800" b="1" dirty="0"/>
              <a:t> has 64 / 6.4% missing values </a:t>
            </a:r>
          </a:p>
          <a:p>
            <a:pPr>
              <a:buFont typeface="Wingdings" panose="05000000000000000000" pitchFamily="2" charset="2"/>
              <a:buChar char="q"/>
            </a:pPr>
            <a:r>
              <a:rPr lang="en-IN" sz="1800" b="1" dirty="0">
                <a:hlinkClick r:id="rId3"/>
              </a:rPr>
              <a:t>Revenue (Millions)</a:t>
            </a:r>
            <a:r>
              <a:rPr lang="en-IN" sz="1800" b="1" dirty="0"/>
              <a:t> has 128 / 12.8% missing </a:t>
            </a:r>
            <a:r>
              <a:rPr lang="en-IN" sz="1800" b="1" dirty="0" smtClean="0"/>
              <a:t>values</a:t>
            </a:r>
          </a:p>
          <a:p>
            <a:pPr>
              <a:buFont typeface="Wingdings" panose="05000000000000000000" pitchFamily="2" charset="2"/>
              <a:buChar char="q"/>
            </a:pPr>
            <a:r>
              <a:rPr lang="en-IN" sz="1800" b="1" dirty="0" smtClean="0"/>
              <a:t>Genre Column has  multiple genre  for a single movie </a:t>
            </a:r>
          </a:p>
          <a:p>
            <a:pPr>
              <a:buFont typeface="Wingdings" panose="05000000000000000000" pitchFamily="2" charset="2"/>
              <a:buChar char="q"/>
            </a:pPr>
            <a:r>
              <a:rPr lang="en-IN" sz="1800" b="1" dirty="0" smtClean="0"/>
              <a:t>Actors Column has  </a:t>
            </a:r>
            <a:r>
              <a:rPr lang="en-IN" sz="1800" b="1" dirty="0"/>
              <a:t>multiple </a:t>
            </a:r>
            <a:r>
              <a:rPr lang="en-IN" sz="1800" b="1" dirty="0" smtClean="0"/>
              <a:t>Actors  </a:t>
            </a:r>
            <a:r>
              <a:rPr lang="en-IN" sz="1800" b="1" dirty="0"/>
              <a:t>for a single movie </a:t>
            </a:r>
            <a:endParaRPr lang="en-IN" sz="1800" b="1" dirty="0" smtClean="0"/>
          </a:p>
          <a:p>
            <a:pPr>
              <a:buFont typeface="Wingdings" panose="05000000000000000000" pitchFamily="2" charset="2"/>
              <a:buChar char="q"/>
            </a:pPr>
            <a:endParaRPr lang="en-IN" sz="2400" b="1" dirty="0"/>
          </a:p>
          <a:p>
            <a:endParaRPr lang="en-IN" sz="2400" dirty="0"/>
          </a:p>
          <a:p>
            <a:pPr>
              <a:defRPr>
                <a:latin typeface="Arial"/>
                <a:ea typeface="Arial"/>
                <a:cs typeface="Arial"/>
                <a:sym typeface="Arial"/>
              </a:defRPr>
            </a:pPr>
            <a:endParaRPr dirty="0"/>
          </a:p>
        </p:txBody>
      </p:sp>
      <p:pic>
        <p:nvPicPr>
          <p:cNvPr id="1126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3600" y="6705600"/>
            <a:ext cx="11125200" cy="270799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51841005"/>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venue Streams"/>
          <p:cNvSpPr txBox="1">
            <a:spLocks noGrp="1"/>
          </p:cNvSpPr>
          <p:nvPr>
            <p:ph type="title"/>
          </p:nvPr>
        </p:nvSpPr>
        <p:spPr>
          <a:prstGeom prst="rect">
            <a:avLst/>
          </a:prstGeom>
        </p:spPr>
        <p:txBody>
          <a:bodyPr/>
          <a:lstStyle>
            <a:lvl1pPr>
              <a:defRPr>
                <a:solidFill>
                  <a:schemeClr val="accent6">
                    <a:hueOff val="36663"/>
                    <a:satOff val="1899"/>
                    <a:lumOff val="-23748"/>
                  </a:schemeClr>
                </a:solidFill>
                <a:latin typeface="Arial"/>
                <a:ea typeface="Arial"/>
                <a:cs typeface="Arial"/>
                <a:sym typeface="Arial"/>
              </a:defRPr>
            </a:lvl1pPr>
          </a:lstStyle>
          <a:p>
            <a:pPr>
              <a:defRPr>
                <a:latin typeface="Arial"/>
                <a:ea typeface="Arial"/>
                <a:cs typeface="Arial"/>
                <a:sym typeface="Arial"/>
              </a:defRPr>
            </a:pPr>
            <a:r>
              <a:rPr lang="en-US" dirty="0"/>
              <a:t>Problem statement</a:t>
            </a:r>
          </a:p>
        </p:txBody>
      </p:sp>
      <p:sp>
        <p:nvSpPr>
          <p:cNvPr id="143" name="Mortgages and Home Equity Loans…"/>
          <p:cNvSpPr txBox="1">
            <a:spLocks noGrp="1"/>
          </p:cNvSpPr>
          <p:nvPr>
            <p:ph type="body" idx="1"/>
          </p:nvPr>
        </p:nvSpPr>
        <p:spPr>
          <a:xfrm>
            <a:off x="508000" y="2324100"/>
            <a:ext cx="11988800" cy="6096000"/>
          </a:xfrm>
          <a:prstGeom prst="rect">
            <a:avLst/>
          </a:prstGeom>
        </p:spPr>
        <p:txBody>
          <a:bodyPr/>
          <a:lstStyle/>
          <a:p>
            <a:r>
              <a:rPr lang="en-IN" dirty="0"/>
              <a:t>O</a:t>
            </a:r>
            <a:r>
              <a:rPr lang="en-IN" dirty="0" smtClean="0"/>
              <a:t>ne </a:t>
            </a:r>
            <a:r>
              <a:rPr lang="en-IN" dirty="0"/>
              <a:t>of the Investor "</a:t>
            </a:r>
            <a:r>
              <a:rPr lang="en-IN" b="1" dirty="0"/>
              <a:t>IRA Productions</a:t>
            </a:r>
            <a:r>
              <a:rPr lang="en-IN" dirty="0"/>
              <a:t>" approached me in 2017 to consult on the Ideas on Investing Money on Movies. They are not sure which type of movie they should make that may have higher chances of success and can become a super hit of 2017 .</a:t>
            </a:r>
          </a:p>
          <a:p>
            <a:r>
              <a:rPr lang="en-IN" dirty="0" smtClean="0"/>
              <a:t>To  </a:t>
            </a:r>
            <a:r>
              <a:rPr lang="en-IN" dirty="0"/>
              <a:t>U</a:t>
            </a:r>
            <a:r>
              <a:rPr lang="en-IN" dirty="0" smtClean="0"/>
              <a:t>nderstand </a:t>
            </a:r>
            <a:r>
              <a:rPr lang="en-IN" dirty="0"/>
              <a:t>the dynamics and trends of Entertainment /Film Industry around the world during 2006 to 2016</a:t>
            </a:r>
            <a:r>
              <a:rPr lang="en-IN" dirty="0" smtClean="0"/>
              <a:t>.</a:t>
            </a:r>
            <a:endParaRPr lang="en-IN" dirty="0"/>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What did I do ?</a:t>
            </a:r>
            <a:endParaRPr lang="en-IN" dirty="0"/>
          </a:p>
        </p:txBody>
      </p:sp>
      <p:sp>
        <p:nvSpPr>
          <p:cNvPr id="3" name="Text Placeholder 2"/>
          <p:cNvSpPr>
            <a:spLocks noGrp="1"/>
          </p:cNvSpPr>
          <p:nvPr>
            <p:ph type="body" idx="1"/>
          </p:nvPr>
        </p:nvSpPr>
        <p:spPr/>
        <p:txBody>
          <a:bodyPr>
            <a:normAutofit/>
          </a:bodyPr>
          <a:lstStyle/>
          <a:p>
            <a:r>
              <a:rPr lang="en-IN" sz="2400" b="1" dirty="0">
                <a:solidFill>
                  <a:schemeClr val="tx1">
                    <a:lumMod val="50000"/>
                  </a:schemeClr>
                </a:solidFill>
              </a:rPr>
              <a:t>Replacing Missing Values for </a:t>
            </a:r>
            <a:r>
              <a:rPr lang="en-IN" sz="2400" b="1" dirty="0" err="1">
                <a:solidFill>
                  <a:schemeClr val="tx1">
                    <a:lumMod val="50000"/>
                  </a:schemeClr>
                </a:solidFill>
              </a:rPr>
              <a:t>Metascore</a:t>
            </a:r>
            <a:r>
              <a:rPr lang="en-IN" sz="2400" b="1" dirty="0">
                <a:solidFill>
                  <a:schemeClr val="tx1">
                    <a:lumMod val="50000"/>
                  </a:schemeClr>
                </a:solidFill>
              </a:rPr>
              <a:t> ,Revenue (Millions</a:t>
            </a:r>
            <a:r>
              <a:rPr lang="en-IN" sz="2400" b="1" dirty="0" smtClean="0">
                <a:solidFill>
                  <a:schemeClr val="tx1">
                    <a:lumMod val="50000"/>
                  </a:schemeClr>
                </a:solidFill>
              </a:rPr>
              <a:t>)</a:t>
            </a:r>
            <a:r>
              <a:rPr lang="en-IN" sz="2400" b="1" dirty="0">
                <a:solidFill>
                  <a:schemeClr val="tx1">
                    <a:lumMod val="50000"/>
                  </a:schemeClr>
                </a:solidFill>
                <a:latin typeface="Arial" panose="020B0604020202020204" pitchFamily="34" charset="0"/>
                <a:cs typeface="Arial" panose="020B0604020202020204" pitchFamily="34" charset="0"/>
              </a:rPr>
              <a:t> </a:t>
            </a:r>
            <a:endParaRPr lang="en-IN" sz="2400" b="1" dirty="0" smtClean="0">
              <a:solidFill>
                <a:schemeClr val="tx1">
                  <a:lumMod val="50000"/>
                </a:schemeClr>
              </a:solidFill>
              <a:latin typeface="Arial" panose="020B0604020202020204" pitchFamily="34" charset="0"/>
              <a:cs typeface="Arial" panose="020B0604020202020204" pitchFamily="34" charset="0"/>
            </a:endParaRPr>
          </a:p>
          <a:p>
            <a:r>
              <a:rPr lang="en-IN" sz="2400" b="1" dirty="0" smtClean="0">
                <a:solidFill>
                  <a:schemeClr val="tx1">
                    <a:lumMod val="50000"/>
                  </a:schemeClr>
                </a:solidFill>
                <a:latin typeface="Arial" panose="020B0604020202020204" pitchFamily="34" charset="0"/>
                <a:cs typeface="Arial" panose="020B0604020202020204" pitchFamily="34" charset="0"/>
              </a:rPr>
              <a:t>New Column Addition '</a:t>
            </a:r>
            <a:r>
              <a:rPr lang="en-IN" sz="2400" b="1" dirty="0" err="1" smtClean="0">
                <a:solidFill>
                  <a:schemeClr val="tx1">
                    <a:lumMod val="50000"/>
                  </a:schemeClr>
                </a:solidFill>
                <a:latin typeface="Arial" panose="020B0604020202020204" pitchFamily="34" charset="0"/>
                <a:cs typeface="Arial" panose="020B0604020202020204" pitchFamily="34" charset="0"/>
              </a:rPr>
              <a:t>Rating_Class</a:t>
            </a:r>
            <a:r>
              <a:rPr lang="en-IN" sz="2400" b="1" dirty="0" smtClean="0">
                <a:solidFill>
                  <a:schemeClr val="tx1">
                    <a:lumMod val="50000"/>
                  </a:schemeClr>
                </a:solidFill>
                <a:latin typeface="Arial" panose="020B0604020202020204" pitchFamily="34" charset="0"/>
                <a:cs typeface="Arial" panose="020B0604020202020204" pitchFamily="34" charset="0"/>
              </a:rPr>
              <a:t>' based on Rating Column</a:t>
            </a:r>
            <a:br>
              <a:rPr lang="en-IN" sz="2400" b="1" dirty="0" smtClean="0">
                <a:solidFill>
                  <a:schemeClr val="tx1">
                    <a:lumMod val="50000"/>
                  </a:schemeClr>
                </a:solidFill>
                <a:latin typeface="Arial" panose="020B0604020202020204" pitchFamily="34" charset="0"/>
                <a:cs typeface="Arial" panose="020B0604020202020204" pitchFamily="34" charset="0"/>
              </a:rPr>
            </a:br>
            <a:endParaRPr lang="en-IN" sz="2400" b="1" dirty="0" smtClean="0">
              <a:solidFill>
                <a:schemeClr val="tx1">
                  <a:lumMod val="50000"/>
                </a:schemeClr>
              </a:solidFill>
              <a:latin typeface="Arial" panose="020B0604020202020204" pitchFamily="34" charset="0"/>
              <a:cs typeface="Arial" panose="020B0604020202020204" pitchFamily="34" charset="0"/>
            </a:endParaRPr>
          </a:p>
          <a:p>
            <a:r>
              <a:rPr lang="en-IN" sz="2400" b="1" dirty="0">
                <a:solidFill>
                  <a:schemeClr val="tx1">
                    <a:lumMod val="50000"/>
                  </a:schemeClr>
                </a:solidFill>
                <a:latin typeface="Arial" panose="020B0604020202020204" pitchFamily="34" charset="0"/>
                <a:cs typeface="Arial" panose="020B0604020202020204" pitchFamily="34" charset="0"/>
              </a:rPr>
              <a:t> New Column Addition </a:t>
            </a:r>
            <a:r>
              <a:rPr lang="en-IN" sz="2400" b="1" dirty="0" smtClean="0">
                <a:solidFill>
                  <a:schemeClr val="tx1">
                    <a:lumMod val="50000"/>
                  </a:schemeClr>
                </a:solidFill>
                <a:latin typeface="Arial" panose="020B0604020202020204" pitchFamily="34" charset="0"/>
                <a:cs typeface="Arial" panose="020B0604020202020204" pitchFamily="34" charset="0"/>
              </a:rPr>
              <a:t>'</a:t>
            </a:r>
            <a:r>
              <a:rPr lang="en-IN" sz="2400" b="1" dirty="0" err="1" smtClean="0">
                <a:solidFill>
                  <a:schemeClr val="tx1">
                    <a:lumMod val="50000"/>
                  </a:schemeClr>
                </a:solidFill>
                <a:latin typeface="Arial" panose="020B0604020202020204" pitchFamily="34" charset="0"/>
                <a:cs typeface="Arial" panose="020B0604020202020204" pitchFamily="34" charset="0"/>
              </a:rPr>
              <a:t>Votes_Class</a:t>
            </a:r>
            <a:r>
              <a:rPr lang="en-IN" sz="2400" b="1" dirty="0">
                <a:solidFill>
                  <a:schemeClr val="tx1">
                    <a:lumMod val="50000"/>
                  </a:schemeClr>
                </a:solidFill>
                <a:latin typeface="Arial" panose="020B0604020202020204" pitchFamily="34" charset="0"/>
                <a:cs typeface="Arial" panose="020B0604020202020204" pitchFamily="34" charset="0"/>
              </a:rPr>
              <a:t>' based on 'Votes' Column</a:t>
            </a:r>
            <a:br>
              <a:rPr lang="en-IN" sz="2400" b="1" dirty="0">
                <a:solidFill>
                  <a:schemeClr val="tx1">
                    <a:lumMod val="50000"/>
                  </a:schemeClr>
                </a:solidFill>
                <a:latin typeface="Arial" panose="020B0604020202020204" pitchFamily="34" charset="0"/>
                <a:cs typeface="Arial" panose="020B0604020202020204" pitchFamily="34" charset="0"/>
              </a:rPr>
            </a:br>
            <a:endParaRPr lang="en-IN" sz="2400" b="1" dirty="0">
              <a:solidFill>
                <a:schemeClr val="tx1">
                  <a:lumMod val="50000"/>
                </a:schemeClr>
              </a:solidFill>
              <a:latin typeface="Arial" panose="020B0604020202020204" pitchFamily="34" charset="0"/>
              <a:cs typeface="Arial" panose="020B0604020202020204" pitchFamily="34" charset="0"/>
            </a:endParaRPr>
          </a:p>
          <a:p>
            <a:r>
              <a:rPr lang="en-IN" sz="2400" b="1" dirty="0">
                <a:solidFill>
                  <a:schemeClr val="tx1">
                    <a:lumMod val="50000"/>
                  </a:schemeClr>
                </a:solidFill>
                <a:latin typeface="Arial" panose="020B0604020202020204" pitchFamily="34" charset="0"/>
                <a:cs typeface="Arial" panose="020B0604020202020204" pitchFamily="34" charset="0"/>
              </a:rPr>
              <a:t>New Column Addition "</a:t>
            </a:r>
            <a:r>
              <a:rPr lang="en-IN" sz="2400" b="1" dirty="0" err="1">
                <a:solidFill>
                  <a:schemeClr val="tx1">
                    <a:lumMod val="50000"/>
                  </a:schemeClr>
                </a:solidFill>
                <a:latin typeface="Arial" panose="020B0604020202020204" pitchFamily="34" charset="0"/>
                <a:cs typeface="Arial" panose="020B0604020202020204" pitchFamily="34" charset="0"/>
              </a:rPr>
              <a:t>Film_Type</a:t>
            </a:r>
            <a:r>
              <a:rPr lang="en-IN" sz="2400" b="1" dirty="0">
                <a:solidFill>
                  <a:schemeClr val="tx1">
                    <a:lumMod val="50000"/>
                  </a:schemeClr>
                </a:solidFill>
                <a:latin typeface="Arial" panose="020B0604020202020204" pitchFamily="34" charset="0"/>
                <a:cs typeface="Arial" panose="020B0604020202020204" pitchFamily="34" charset="0"/>
              </a:rPr>
              <a:t>" based on 'Runtime (Minutes)'</a:t>
            </a:r>
            <a:br>
              <a:rPr lang="en-IN" sz="2400" b="1" dirty="0">
                <a:solidFill>
                  <a:schemeClr val="tx1">
                    <a:lumMod val="50000"/>
                  </a:schemeClr>
                </a:solidFill>
                <a:latin typeface="Arial" panose="020B0604020202020204" pitchFamily="34" charset="0"/>
                <a:cs typeface="Arial" panose="020B0604020202020204" pitchFamily="34" charset="0"/>
              </a:rPr>
            </a:br>
            <a:endParaRPr lang="en-IN" sz="2400" b="1" dirty="0">
              <a:solidFill>
                <a:schemeClr val="tx1">
                  <a:lumMod val="50000"/>
                </a:schemeClr>
              </a:solidFill>
              <a:latin typeface="Arial" panose="020B0604020202020204" pitchFamily="34" charset="0"/>
              <a:cs typeface="Arial" panose="020B0604020202020204" pitchFamily="34" charset="0"/>
            </a:endParaRPr>
          </a:p>
          <a:p>
            <a:r>
              <a:rPr lang="en-IN" sz="2400" b="1" dirty="0">
                <a:solidFill>
                  <a:schemeClr val="tx1">
                    <a:lumMod val="50000"/>
                  </a:schemeClr>
                </a:solidFill>
                <a:latin typeface="Arial" panose="020B0604020202020204" pitchFamily="34" charset="0"/>
                <a:cs typeface="Arial" panose="020B0604020202020204" pitchFamily="34" charset="0"/>
              </a:rPr>
              <a:t> Processing on 'Genre' column</a:t>
            </a:r>
            <a:br>
              <a:rPr lang="en-IN" sz="2400" b="1" dirty="0">
                <a:solidFill>
                  <a:schemeClr val="tx1">
                    <a:lumMod val="50000"/>
                  </a:schemeClr>
                </a:solidFill>
                <a:latin typeface="Arial" panose="020B0604020202020204" pitchFamily="34" charset="0"/>
                <a:cs typeface="Arial" panose="020B0604020202020204" pitchFamily="34" charset="0"/>
              </a:rPr>
            </a:br>
            <a:endParaRPr lang="en-IN" sz="2400" b="1" dirty="0">
              <a:solidFill>
                <a:schemeClr val="tx1">
                  <a:lumMod val="50000"/>
                </a:schemeClr>
              </a:solidFill>
              <a:latin typeface="Arial" panose="020B0604020202020204" pitchFamily="34" charset="0"/>
              <a:cs typeface="Arial" panose="020B0604020202020204" pitchFamily="34" charset="0"/>
            </a:endParaRPr>
          </a:p>
          <a:p>
            <a:r>
              <a:rPr lang="en-IN" sz="2400" b="1" dirty="0">
                <a:solidFill>
                  <a:schemeClr val="tx1">
                    <a:lumMod val="50000"/>
                  </a:schemeClr>
                </a:solidFill>
                <a:latin typeface="Arial" panose="020B0604020202020204" pitchFamily="34" charset="0"/>
                <a:cs typeface="Arial" panose="020B0604020202020204" pitchFamily="34" charset="0"/>
              </a:rPr>
              <a:t>Processing on 'Actors' column</a:t>
            </a:r>
            <a:endParaRPr lang="en-IN" sz="2400" b="1" dirty="0">
              <a:solidFill>
                <a:schemeClr val="tx1">
                  <a:lumMod val="50000"/>
                </a:schemeClr>
              </a:solidFill>
            </a:endParaRPr>
          </a:p>
        </p:txBody>
      </p:sp>
    </p:spTree>
    <p:extLst>
      <p:ext uri="{BB962C8B-B14F-4D97-AF65-F5344CB8AC3E}">
        <p14:creationId xmlns:p14="http://schemas.microsoft.com/office/powerpoint/2010/main" val="554928411"/>
      </p:ext>
    </p:extLst>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New_Template4">
  <a:themeElements>
    <a:clrScheme name="New_Template4">
      <a:dk1>
        <a:srgbClr val="414141"/>
      </a:dk1>
      <a:lt1>
        <a:srgbClr val="004141"/>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Bodoni SvtyTwo ITC TT-Book"/>
        <a:ea typeface="Bodoni SvtyTwo ITC TT-Book"/>
        <a:cs typeface="Bodoni SvtyTwo ITC TT-Book"/>
      </a:majorFont>
      <a:minorFont>
        <a:latin typeface="Bodoni SvtyTwo ITC TT-Book"/>
        <a:ea typeface="Bodoni SvtyTwo ITC TT-Book"/>
        <a:cs typeface="Bodoni SvtyTwo ITC TT-Book"/>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33948" dir="2700000" rotWithShape="0">
                <a:srgbClr val="3B3936"/>
              </a:outerShdw>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4">
  <a:themeElements>
    <a:clrScheme name="New_Template4">
      <a:dk1>
        <a:srgbClr val="000000"/>
      </a:dk1>
      <a:lt1>
        <a:srgbClr val="FFFFFF"/>
      </a:lt1>
      <a:dk2>
        <a:srgbClr val="66635F"/>
      </a:dk2>
      <a:lt2>
        <a:srgbClr val="C9C3BA"/>
      </a:lt2>
      <a:accent1>
        <a:srgbClr val="738FAF"/>
      </a:accent1>
      <a:accent2>
        <a:srgbClr val="74B6A8"/>
      </a:accent2>
      <a:accent3>
        <a:srgbClr val="A0AA69"/>
      </a:accent3>
      <a:accent4>
        <a:srgbClr val="CBA968"/>
      </a:accent4>
      <a:accent5>
        <a:srgbClr val="D08A7A"/>
      </a:accent5>
      <a:accent6>
        <a:srgbClr val="9E95A9"/>
      </a:accent6>
      <a:hlink>
        <a:srgbClr val="0000FF"/>
      </a:hlink>
      <a:folHlink>
        <a:srgbClr val="FF00FF"/>
      </a:folHlink>
    </a:clrScheme>
    <a:fontScheme name="New_Template4">
      <a:majorFont>
        <a:latin typeface="Bodoni SvtyTwo ITC TT-Book"/>
        <a:ea typeface="Bodoni SvtyTwo ITC TT-Book"/>
        <a:cs typeface="Bodoni SvtyTwo ITC TT-Book"/>
      </a:majorFont>
      <a:minorFont>
        <a:latin typeface="Bodoni SvtyTwo ITC TT-Book"/>
        <a:ea typeface="Bodoni SvtyTwo ITC TT-Book"/>
        <a:cs typeface="Bodoni SvtyTwo ITC TT-Book"/>
      </a:minorFont>
    </a:fontScheme>
    <a:fmtScheme name="New_Template4">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outerShdw blurRad="25400" dist="33948" dir="2700000" rotWithShape="0">
                <a:srgbClr val="3B3936"/>
              </a:outerShdw>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41414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414141"/>
            </a:solidFill>
            <a:effectLst/>
            <a:uFillTx/>
            <a:latin typeface="Palatino"/>
            <a:ea typeface="Palatino"/>
            <a:cs typeface="Palatino"/>
            <a:sym typeface="Palatin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Couture</Template>
  <TotalTime>1478</TotalTime>
  <Words>1264</Words>
  <Application>Microsoft Office PowerPoint</Application>
  <PresentationFormat>Custom</PresentationFormat>
  <Paragraphs>187</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New_Template4</vt:lpstr>
      <vt:lpstr>PowerPoint Presentation</vt:lpstr>
      <vt:lpstr>.</vt:lpstr>
      <vt:lpstr>Movie Business Research Project 2017</vt:lpstr>
      <vt:lpstr>..</vt:lpstr>
      <vt:lpstr>Data in Depth ..</vt:lpstr>
      <vt:lpstr>..</vt:lpstr>
      <vt:lpstr>Data in Depth ..</vt:lpstr>
      <vt:lpstr>Problem statement</vt:lpstr>
      <vt:lpstr>What did I do ?</vt:lpstr>
      <vt:lpstr>What did I do ?</vt:lpstr>
      <vt:lpstr>What did I do ?</vt:lpstr>
      <vt:lpstr>What did I do ?</vt:lpstr>
      <vt:lpstr>What did I do ?</vt:lpstr>
      <vt:lpstr>Movie Industry Growth (YR :2006-2016)</vt:lpstr>
      <vt:lpstr>Relationship Between Rating and Metascore</vt:lpstr>
      <vt:lpstr>Relationship Between Rating and Votes</vt:lpstr>
      <vt:lpstr>Relationship Between Rating and Revenue (Millions)</vt:lpstr>
      <vt:lpstr> Relationship Between Metascore and Votes </vt:lpstr>
      <vt:lpstr> Top Ten Movies by High Revenue and Low Revenue </vt:lpstr>
      <vt:lpstr> Top Ten Successful Actor/Actress  </vt:lpstr>
      <vt:lpstr>Top Ten Directors Based on Revenues </vt:lpstr>
      <vt:lpstr>Top Ten Directors Based on Revenues/Genre </vt:lpstr>
      <vt:lpstr>Top Ten Directors Based on Revenues/Genre </vt:lpstr>
      <vt:lpstr> Top Ten Most Successful Genre  </vt:lpstr>
      <vt:lpstr>Genre Combination Share from 2006 to 2016 based on Revenues'</vt:lpstr>
      <vt:lpstr>   Relation Between Movie Duration and Revenues  </vt:lpstr>
      <vt:lpstr> Correlation between Revenue, Rating and Metascore of Movies </vt:lpstr>
      <vt:lpstr>Actionable Insights</vt:lpstr>
      <vt:lpstr>Actionable Insights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Administrator</dc:creator>
  <cp:lastModifiedBy>IRA</cp:lastModifiedBy>
  <cp:revision>70</cp:revision>
  <dcterms:modified xsi:type="dcterms:W3CDTF">2019-03-24T13:29:23Z</dcterms:modified>
</cp:coreProperties>
</file>